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05600" cy="9944100"/>
  <p:embeddedFontLst>
    <p:embeddedFont>
      <p:font typeface="Corbel"/>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hNnfgd7xEe9h+vB4P3uONjmn6l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2B95CC-C9C7-4E62-9D08-CD1A49704C86}">
  <a:tblStyle styleId="{B62B95CC-C9C7-4E62-9D08-CD1A49704C8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rbel-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bel-italic.fntdata"/><Relationship Id="rId25" Type="http://schemas.openxmlformats.org/officeDocument/2006/relationships/font" Target="fonts/Corbel-bold.fntdata"/><Relationship Id="rId28" Type="http://customschemas.google.com/relationships/presentationmetadata" Target="metadata"/><Relationship Id="rId27" Type="http://schemas.openxmlformats.org/officeDocument/2006/relationships/font" Target="fonts/Corbel-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9099" cy="4989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4939" y="0"/>
            <a:ext cx="2949099" cy="498932"/>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0688" y="1243013"/>
            <a:ext cx="5964237" cy="3355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562" y="4785598"/>
            <a:ext cx="5444490" cy="391548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5170"/>
            <a:ext cx="2949099" cy="498931"/>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4939" y="9445170"/>
            <a:ext cx="2949099" cy="49893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c85bcae6a9_0_8: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2c85bcae6a9_0_8: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2c85bcae6a9_0_8: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nl-NL"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c85bcae6a9_0_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2c85bcae6a9_0_0: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2c85bcae6a9_0_0: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nl-NL"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9: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9: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nl-NL"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0: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10: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nl-NL"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1: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1: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nl-NL"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2: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2: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nl-NL"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3: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3: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nl-NL"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4: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14: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nl-NL"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5: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15: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nl-NL"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2: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2: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nl-NL"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4: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4: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nl-NL"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5: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5: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nl-NL"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8: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8: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8: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nl-NL"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7: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7: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nl-NL"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c85bcae6a9_1_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2c85bcae6a9_1_1: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2c85bcae6a9_1_1: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nl-NL"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c85bcae6a9_1_9: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c85bcae6a9_1_9: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2c85bcae6a9_1_9: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orbel"/>
              <a:buNone/>
            </a:pPr>
            <a:fld id="{00000000-1234-1234-1234-123412341234}" type="slidenum">
              <a:rPr b="0" i="0" lang="nl-NL" sz="1200" u="none" cap="none" strike="noStrike">
                <a:solidFill>
                  <a:srgbClr val="000000"/>
                </a:solidFill>
                <a:latin typeface="Corbel"/>
                <a:ea typeface="Corbel"/>
                <a:cs typeface="Corbel"/>
                <a:sym typeface="Corbel"/>
              </a:rPr>
              <a:t>‹#›</a:t>
            </a:fld>
            <a:endParaRPr b="0" i="0" sz="1200" u="none" cap="none" strike="noStrike">
              <a:solidFill>
                <a:srgbClr val="000000"/>
              </a:solidFill>
              <a:latin typeface="Corbel"/>
              <a:ea typeface="Corbel"/>
              <a:cs typeface="Corbel"/>
              <a:sym typeface="Corbe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7" name="Shape 47"/>
        <p:cNvGrpSpPr/>
        <p:nvPr/>
      </p:nvGrpSpPr>
      <p:grpSpPr>
        <a:xfrm>
          <a:off x="0" y="0"/>
          <a:ext cx="0" cy="0"/>
          <a:chOff x="0" y="0"/>
          <a:chExt cx="0" cy="0"/>
        </a:xfrm>
      </p:grpSpPr>
      <p:sp>
        <p:nvSpPr>
          <p:cNvPr id="48" name="Google Shape;48;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 name="Google Shape;50;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p:nvPr>
            <p:ph idx="2" type="pic"/>
          </p:nvPr>
        </p:nvSpPr>
        <p:spPr>
          <a:xfrm>
            <a:off x="5183188" y="987425"/>
            <a:ext cx="6172200" cy="4873625"/>
          </a:xfrm>
          <a:prstGeom prst="rect">
            <a:avLst/>
          </a:prstGeom>
          <a:noFill/>
          <a:ln>
            <a:noFill/>
          </a:ln>
        </p:spPr>
      </p:sp>
      <p:sp>
        <p:nvSpPr>
          <p:cNvPr id="57" name="Google Shape;57;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1" name="Shape 61"/>
        <p:cNvGrpSpPr/>
        <p:nvPr/>
      </p:nvGrpSpPr>
      <p:grpSpPr>
        <a:xfrm>
          <a:off x="0" y="0"/>
          <a:ext cx="0" cy="0"/>
          <a:chOff x="0" y="0"/>
          <a:chExt cx="0" cy="0"/>
        </a:xfrm>
      </p:grpSpPr>
      <p:sp>
        <p:nvSpPr>
          <p:cNvPr id="62" name="Google Shape;6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 name="Shape 67"/>
        <p:cNvGrpSpPr/>
        <p:nvPr/>
      </p:nvGrpSpPr>
      <p:grpSpPr>
        <a:xfrm>
          <a:off x="0" y="0"/>
          <a:ext cx="0" cy="0"/>
          <a:chOff x="0" y="0"/>
          <a:chExt cx="0" cy="0"/>
        </a:xfrm>
      </p:grpSpPr>
      <p:sp>
        <p:nvSpPr>
          <p:cNvPr id="68" name="Google Shape;68;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
          <p:cNvPicPr preferRelativeResize="0"/>
          <p:nvPr/>
        </p:nvPicPr>
        <p:blipFill rotWithShape="1">
          <a:blip r:embed="rId3">
            <a:alphaModFix/>
          </a:blip>
          <a:srcRect b="0" l="0" r="0" t="0"/>
          <a:stretch/>
        </p:blipFill>
        <p:spPr>
          <a:xfrm>
            <a:off x="-53375" y="347355"/>
            <a:ext cx="11601685" cy="5305155"/>
          </a:xfrm>
          <a:prstGeom prst="rect">
            <a:avLst/>
          </a:prstGeom>
          <a:noFill/>
          <a:ln>
            <a:noFill/>
          </a:ln>
        </p:spPr>
      </p:pic>
      <p:sp>
        <p:nvSpPr>
          <p:cNvPr id="78" name="Google Shape;78;p1"/>
          <p:cNvSpPr/>
          <p:nvPr/>
        </p:nvSpPr>
        <p:spPr>
          <a:xfrm rot="5400000">
            <a:off x="-15113" y="-738723"/>
            <a:ext cx="6858003" cy="8358293"/>
          </a:xfrm>
          <a:prstGeom prst="rect">
            <a:avLst/>
          </a:prstGeom>
          <a:gradFill>
            <a:gsLst>
              <a:gs pos="0">
                <a:srgbClr val="000000">
                  <a:alpha val="48235"/>
                </a:srgbClr>
              </a:gs>
              <a:gs pos="100000">
                <a:srgbClr val="000000">
                  <a:alpha val="0"/>
                </a:srgbClr>
              </a:gs>
            </a:gsLst>
            <a:lin ang="16200000" scaled="0"/>
          </a:gra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79" name="Google Shape;79;p1"/>
          <p:cNvSpPr txBox="1"/>
          <p:nvPr/>
        </p:nvSpPr>
        <p:spPr>
          <a:xfrm>
            <a:off x="-188760" y="2455785"/>
            <a:ext cx="5500800" cy="2996400"/>
          </a:xfrm>
          <a:prstGeom prst="rect">
            <a:avLst/>
          </a:prstGeom>
          <a:noFill/>
          <a:ln>
            <a:noFill/>
          </a:ln>
        </p:spPr>
        <p:txBody>
          <a:bodyPr anchorCtr="0" anchor="t" bIns="60925" lIns="121900" spcFirstLastPara="1" rIns="121900" wrap="square" tIns="60925">
            <a:spAutoFit/>
          </a:bodyPr>
          <a:lstStyle/>
          <a:p>
            <a:pPr indent="0" lvl="0" marL="0" marR="0" rtl="0" algn="ctr">
              <a:lnSpc>
                <a:spcPct val="100000"/>
              </a:lnSpc>
              <a:spcBef>
                <a:spcPts val="0"/>
              </a:spcBef>
              <a:spcAft>
                <a:spcPts val="0"/>
              </a:spcAft>
              <a:buClr>
                <a:srgbClr val="000000"/>
              </a:buClr>
              <a:buSzPts val="4267"/>
              <a:buFont typeface="Arial"/>
              <a:buNone/>
            </a:pPr>
            <a:r>
              <a:rPr b="1" i="0" lang="nl-NL" sz="4267" u="none" cap="none" strike="noStrike">
                <a:solidFill>
                  <a:schemeClr val="lt1"/>
                </a:solidFill>
                <a:latin typeface="Arial"/>
                <a:ea typeface="Arial"/>
                <a:cs typeface="Arial"/>
                <a:sym typeface="Arial"/>
              </a:rPr>
              <a:t>Jaarplan </a:t>
            </a:r>
            <a:br>
              <a:rPr b="1" i="0" lang="nl-NL" sz="4267" u="none" cap="none" strike="noStrike">
                <a:solidFill>
                  <a:schemeClr val="lt1"/>
                </a:solidFill>
                <a:latin typeface="Arial"/>
                <a:ea typeface="Arial"/>
                <a:cs typeface="Arial"/>
                <a:sym typeface="Arial"/>
              </a:rPr>
            </a:br>
            <a:r>
              <a:rPr b="1" i="0" lang="nl-NL" sz="4267" u="none" cap="none" strike="noStrike">
                <a:solidFill>
                  <a:schemeClr val="lt1"/>
                </a:solidFill>
                <a:latin typeface="Arial"/>
                <a:ea typeface="Arial"/>
                <a:cs typeface="Arial"/>
                <a:sym typeface="Arial"/>
              </a:rPr>
              <a:t>2025 - 2026</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267"/>
              <a:buFont typeface="Arial"/>
              <a:buNone/>
            </a:pPr>
            <a:r>
              <a:t/>
            </a:r>
            <a:endParaRPr b="1" i="0" sz="4267"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67"/>
              <a:buFont typeface="Arial"/>
              <a:buNone/>
            </a:pPr>
            <a:r>
              <a:rPr b="1" i="0" lang="nl-NL" sz="5867" u="none" cap="none" strike="noStrike">
                <a:solidFill>
                  <a:schemeClr val="lt1"/>
                </a:solidFill>
                <a:latin typeface="Arial"/>
                <a:ea typeface="Arial"/>
                <a:cs typeface="Arial"/>
                <a:sym typeface="Arial"/>
              </a:rPr>
              <a:t>Curl on!</a:t>
            </a:r>
            <a:endParaRPr b="1" i="0" sz="5867" u="none" cap="none" strike="noStrike">
              <a:solidFill>
                <a:schemeClr val="lt1"/>
              </a:solidFill>
              <a:latin typeface="Arial"/>
              <a:ea typeface="Arial"/>
              <a:cs typeface="Arial"/>
              <a:sym typeface="Arial"/>
            </a:endParaRPr>
          </a:p>
        </p:txBody>
      </p:sp>
      <p:pic>
        <p:nvPicPr>
          <p:cNvPr descr="https://lh5.googleusercontent.com/6LGJWMszerKCIExw8DhgUy7eR8Y3g9RB2JqKuqzCWdmcAit3kjDhjVC-XWxjPCgqn1E3Hf6LRoWUgtXgv4r3S0nwxGo5m63Wrjs6G4cLUHJUS6Do8nBqVUXah8TM6LysSXypCFk" id="80" name="Google Shape;80;p1"/>
          <p:cNvPicPr preferRelativeResize="0"/>
          <p:nvPr/>
        </p:nvPicPr>
        <p:blipFill rotWithShape="1">
          <a:blip r:embed="rId4">
            <a:alphaModFix/>
          </a:blip>
          <a:srcRect b="0" l="0" r="0" t="0"/>
          <a:stretch/>
        </p:blipFill>
        <p:spPr>
          <a:xfrm>
            <a:off x="1499497" y="577547"/>
            <a:ext cx="2124285" cy="1648046"/>
          </a:xfrm>
          <a:prstGeom prst="rect">
            <a:avLst/>
          </a:prstGeom>
          <a:solidFill>
            <a:schemeClr val="lt1"/>
          </a:solidFill>
          <a:ln cap="flat" cmpd="sng" w="120650">
            <a:solidFill>
              <a:schemeClr val="lt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c85bcae6a9_0_8"/>
          <p:cNvSpPr txBox="1"/>
          <p:nvPr>
            <p:ph type="title"/>
          </p:nvPr>
        </p:nvSpPr>
        <p:spPr>
          <a:xfrm>
            <a:off x="643467" y="289333"/>
            <a:ext cx="9029700" cy="10281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SzPts val="3200"/>
              <a:buNone/>
            </a:pPr>
            <a:r>
              <a:rPr b="1" lang="nl-NL">
                <a:latin typeface="Arial"/>
                <a:ea typeface="Arial"/>
                <a:cs typeface="Arial"/>
                <a:sym typeface="Arial"/>
              </a:rPr>
              <a:t>Jaarplan 2025-2026</a:t>
            </a:r>
            <a:endParaRPr b="1"/>
          </a:p>
        </p:txBody>
      </p:sp>
      <p:pic>
        <p:nvPicPr>
          <p:cNvPr descr="https://lh5.googleusercontent.com/6LGJWMszerKCIExw8DhgUy7eR8Y3g9RB2JqKuqzCWdmcAit3kjDhjVC-XWxjPCgqn1E3Hf6LRoWUgtXgv4r3S0nwxGo5m63Wrjs6G4cLUHJUS6Do8nBqVUXah8TM6LysSXypCFk" id="160" name="Google Shape;160;g2c85bcae6a9_0_8"/>
          <p:cNvPicPr preferRelativeResize="0"/>
          <p:nvPr/>
        </p:nvPicPr>
        <p:blipFill rotWithShape="1">
          <a:blip r:embed="rId3">
            <a:alphaModFix/>
          </a:blip>
          <a:srcRect b="0" l="0" r="0" t="0"/>
          <a:stretch/>
        </p:blipFill>
        <p:spPr>
          <a:xfrm>
            <a:off x="10570025" y="22308"/>
            <a:ext cx="1578428" cy="1343697"/>
          </a:xfrm>
          <a:prstGeom prst="rect">
            <a:avLst/>
          </a:prstGeom>
          <a:noFill/>
          <a:ln>
            <a:noFill/>
          </a:ln>
        </p:spPr>
      </p:pic>
      <p:sp>
        <p:nvSpPr>
          <p:cNvPr id="161" name="Google Shape;161;g2c85bcae6a9_0_8"/>
          <p:cNvSpPr txBox="1"/>
          <p:nvPr/>
        </p:nvSpPr>
        <p:spPr>
          <a:xfrm>
            <a:off x="643467" y="1504062"/>
            <a:ext cx="9926700" cy="440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0" i="0" lang="nl-NL" sz="1867" u="none" cap="none" strike="noStrike">
                <a:solidFill>
                  <a:srgbClr val="000000"/>
                </a:solidFill>
                <a:latin typeface="Arial"/>
                <a:ea typeface="Arial"/>
                <a:cs typeface="Arial"/>
                <a:sym typeface="Arial"/>
              </a:rPr>
              <a:t>In dit jaarplan leggen we de accenten vanuit de drie niveaus zoals die zijn vastgesteld in het meerjarenbeleidsplan. </a:t>
            </a:r>
            <a:br>
              <a:rPr b="0" i="0" lang="nl-NL" sz="1867" u="none" cap="none" strike="noStrike">
                <a:solidFill>
                  <a:srgbClr val="000000"/>
                </a:solidFill>
                <a:latin typeface="Arial"/>
                <a:ea typeface="Arial"/>
                <a:cs typeface="Arial"/>
                <a:sym typeface="Arial"/>
              </a:rPr>
            </a:br>
            <a:br>
              <a:rPr b="0" i="0" lang="nl-NL" sz="1867" u="none" cap="none" strike="noStrike">
                <a:solidFill>
                  <a:srgbClr val="000000"/>
                </a:solidFill>
                <a:latin typeface="Arial"/>
                <a:ea typeface="Arial"/>
                <a:cs typeface="Arial"/>
                <a:sym typeface="Arial"/>
              </a:rPr>
            </a:br>
            <a:r>
              <a:rPr b="0" i="0" lang="nl-NL" sz="1867" u="none" cap="none" strike="noStrike">
                <a:solidFill>
                  <a:srgbClr val="000000"/>
                </a:solidFill>
                <a:latin typeface="Arial"/>
                <a:ea typeface="Arial"/>
                <a:cs typeface="Arial"/>
                <a:sym typeface="Arial"/>
              </a:rPr>
              <a:t>Op niveau ‘nul’ ligt overigens de basis: onze nieuwe statuten, die in juni 2023 in de bondsvergadering zijn vastgesteld, en die vanaf seizoen 2023/2024 van kracht zijn.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867"/>
              <a:buFont typeface="Arial"/>
              <a:buAutoNum type="arabicPeriod"/>
            </a:pPr>
            <a:r>
              <a:rPr b="0" i="0" lang="nl-NL" sz="1867" u="none" cap="none" strike="noStrike">
                <a:solidFill>
                  <a:srgbClr val="000000"/>
                </a:solidFill>
                <a:latin typeface="Arial"/>
                <a:ea typeface="Arial"/>
                <a:cs typeface="Arial"/>
                <a:sym typeface="Arial"/>
              </a:rPr>
              <a:t>Op niveau 1 richten we ons op het versterken van onze verenigingen, het verlagen van de drempel om met curling in aanraking te komen en het verbeteren van onze communicatie.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867"/>
              <a:buFont typeface="Arial"/>
              <a:buAutoNum type="arabicPeriod"/>
            </a:pPr>
            <a:r>
              <a:rPr b="0" i="0" lang="nl-NL" sz="1867" u="none" cap="none" strike="noStrike">
                <a:solidFill>
                  <a:srgbClr val="000000"/>
                </a:solidFill>
                <a:latin typeface="Arial"/>
                <a:ea typeface="Arial"/>
                <a:cs typeface="Arial"/>
                <a:sym typeface="Arial"/>
              </a:rPr>
              <a:t>Op niveau 2 versterken we ons kader met opleidingen, bieden we meer competitie aan voor onze leden en laten we de inclusiviteit van curling zien met rolstoelcurling.</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867"/>
              <a:buFont typeface="Arial"/>
              <a:buAutoNum type="arabicPeriod"/>
            </a:pPr>
            <a:r>
              <a:rPr b="0" i="0" lang="nl-NL" sz="1867" u="none" cap="none" strike="noStrike">
                <a:solidFill>
                  <a:srgbClr val="000000"/>
                </a:solidFill>
                <a:latin typeface="Arial"/>
                <a:ea typeface="Arial"/>
                <a:cs typeface="Arial"/>
                <a:sym typeface="Arial"/>
              </a:rPr>
              <a:t>Op niveau 3 verbreden we de inzet voor topsport door in te zetten op het programmatisch aanpakken van curling voor MD en Dames naast de heren. Ook werken we aan beter ijs in Nederland als voorwaarde voor de volgende stap op het wereldtoneel.</a:t>
            </a:r>
            <a:endParaRPr b="0" i="0" sz="1400" u="none" cap="none" strike="noStrike">
              <a:solidFill>
                <a:srgbClr val="000000"/>
              </a:solidFill>
              <a:latin typeface="Arial"/>
              <a:ea typeface="Arial"/>
              <a:cs typeface="Arial"/>
              <a:sym typeface="Arial"/>
            </a:endParaRPr>
          </a:p>
        </p:txBody>
      </p:sp>
      <p:sp>
        <p:nvSpPr>
          <p:cNvPr id="162" name="Google Shape;162;g2c85bcae6a9_0_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nl-NL"/>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aphicFrame>
        <p:nvGraphicFramePr>
          <p:cNvPr id="168" name="Google Shape;168;g2c85bcae6a9_0_0"/>
          <p:cNvGraphicFramePr/>
          <p:nvPr/>
        </p:nvGraphicFramePr>
        <p:xfrm>
          <a:off x="586317" y="782505"/>
          <a:ext cx="3000000" cy="3000000"/>
        </p:xfrm>
        <a:graphic>
          <a:graphicData uri="http://schemas.openxmlformats.org/drawingml/2006/table">
            <a:tbl>
              <a:tblPr>
                <a:noFill/>
                <a:tableStyleId>{B62B95CC-C9C7-4E62-9D08-CD1A49704C86}</a:tableStyleId>
              </a:tblPr>
              <a:tblGrid>
                <a:gridCol w="3526975"/>
                <a:gridCol w="2502000"/>
                <a:gridCol w="2518500"/>
                <a:gridCol w="2357625"/>
              </a:tblGrid>
              <a:tr h="740500">
                <a:tc>
                  <a:txBody>
                    <a:bodyPr/>
                    <a:lstStyle/>
                    <a:p>
                      <a:pPr indent="0" lvl="0" marL="0" marR="0" rtl="0" algn="l">
                        <a:lnSpc>
                          <a:spcPct val="115000"/>
                        </a:lnSpc>
                        <a:spcBef>
                          <a:spcPts val="0"/>
                        </a:spcBef>
                        <a:spcAft>
                          <a:spcPts val="0"/>
                        </a:spcAft>
                        <a:buClr>
                          <a:srgbClr val="000000"/>
                        </a:buClr>
                        <a:buSzPts val="1100"/>
                        <a:buFont typeface="Arial"/>
                        <a:buNone/>
                      </a:pPr>
                      <a:r>
                        <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Niveau 1: participatie en clubs</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Niveau 2: ontwikkeling en training</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Niveau 3: prestatieve topsport</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r h="966675">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Doel 1: curling op een steenworp afstand van elke Nederlander</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1.1</a:t>
                      </a:r>
                      <a:r>
                        <a:rPr lang="nl-NL" sz="1500" u="none" cap="none" strike="noStrike"/>
                        <a:t> </a:t>
                      </a:r>
                      <a:r>
                        <a:rPr i="1" lang="nl-NL" sz="1500" u="none" cap="none" strike="noStrike">
                          <a:solidFill>
                            <a:schemeClr val="accent4"/>
                          </a:solidFill>
                        </a:rPr>
                        <a:t>Er zijn contacten met gemeenten die ijsbaan hebben. Op basis daarvan is een potentielijst gemaakt waar door vereningsondersteuner actief op ingezet gaat worden.</a:t>
                      </a:r>
                      <a:r>
                        <a:rPr lang="nl-NL" sz="1500" u="none" cap="none" strike="noStrike">
                          <a:solidFill>
                            <a:schemeClr val="accent4"/>
                          </a:solidFill>
                        </a:rPr>
                        <a:t> </a:t>
                      </a:r>
                      <a:r>
                        <a:rPr lang="nl-NL" sz="1500" u="none" cap="none" strike="noStrike"/>
                        <a:t>   </a:t>
                      </a:r>
                      <a:endParaRPr sz="1500" u="none" cap="none" strike="noStrike">
                        <a:highlight>
                          <a:srgbClr val="FFFF00"/>
                        </a:highlight>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solidFill>
                            <a:srgbClr val="00B050"/>
                          </a:solidFill>
                          <a:latin typeface="Arial"/>
                          <a:ea typeface="Arial"/>
                          <a:cs typeface="Arial"/>
                          <a:sym typeface="Arial"/>
                        </a:rPr>
                        <a:t>2.1</a:t>
                      </a:r>
                      <a:r>
                        <a:rPr b="0" i="0" lang="nl-NL" sz="1500" u="none" cap="none" strike="noStrike">
                          <a:solidFill>
                            <a:srgbClr val="00B050"/>
                          </a:solidFill>
                          <a:latin typeface="Arial"/>
                          <a:ea typeface="Arial"/>
                          <a:cs typeface="Arial"/>
                          <a:sym typeface="Arial"/>
                        </a:rPr>
                        <a:t> </a:t>
                      </a:r>
                      <a:r>
                        <a:rPr i="1" lang="nl-NL" sz="1500" u="none" cap="none" strike="noStrike">
                          <a:solidFill>
                            <a:srgbClr val="00B050"/>
                          </a:solidFill>
                        </a:rPr>
                        <a:t>Rolstoelcurlingdag organiseren en alle verenigingen veilig sportklimaat (deze blijft staan want is oranje)</a:t>
                      </a:r>
                      <a:endParaRPr b="0" i="1" sz="2400" u="none" cap="none" strike="noStrike">
                        <a:solidFill>
                          <a:srgbClr val="00B050"/>
                        </a:solidFill>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solidFill>
                            <a:srgbClr val="00B050"/>
                          </a:solidFill>
                          <a:latin typeface="Arial"/>
                          <a:ea typeface="Arial"/>
                          <a:cs typeface="Arial"/>
                          <a:sym typeface="Arial"/>
                        </a:rPr>
                        <a:t>3.1</a:t>
                      </a:r>
                      <a:r>
                        <a:rPr b="0" i="0" lang="nl-NL" sz="1500" u="none" cap="none" strike="noStrike">
                          <a:solidFill>
                            <a:srgbClr val="00B050"/>
                          </a:solidFill>
                          <a:latin typeface="Arial"/>
                          <a:ea typeface="Arial"/>
                          <a:cs typeface="Arial"/>
                          <a:sym typeface="Arial"/>
                        </a:rPr>
                        <a:t> </a:t>
                      </a:r>
                      <a:r>
                        <a:rPr b="0" i="1" lang="nl-NL" sz="1500" u="none" cap="none" strike="noStrike">
                          <a:solidFill>
                            <a:srgbClr val="00B050"/>
                          </a:solidFill>
                          <a:latin typeface="Arial"/>
                          <a:ea typeface="Arial"/>
                          <a:cs typeface="Arial"/>
                          <a:sym typeface="Arial"/>
                        </a:rPr>
                        <a:t>Structureel programma voor talentontwikkeling met meer talenten (idem)</a:t>
                      </a:r>
                      <a:endParaRPr b="0" i="1" sz="2400" u="none" cap="none" strike="noStrike">
                        <a:solidFill>
                          <a:srgbClr val="00B050"/>
                        </a:solidFill>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r h="966675">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Doel 2: NL maakt kennis met schoonheid van curling</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1" lang="nl-NL" sz="1500" u="sng" cap="none" strike="noStrike">
                          <a:solidFill>
                            <a:srgbClr val="00B050"/>
                          </a:solidFill>
                          <a:latin typeface="Arial"/>
                          <a:ea typeface="Arial"/>
                          <a:cs typeface="Arial"/>
                          <a:sym typeface="Arial"/>
                        </a:rPr>
                        <a:t>1.2</a:t>
                      </a:r>
                      <a:r>
                        <a:rPr b="0" i="1" lang="nl-NL" sz="1500" u="none" cap="none" strike="noStrike">
                          <a:solidFill>
                            <a:srgbClr val="00B050"/>
                          </a:solidFill>
                          <a:highlight>
                            <a:srgbClr val="FFFFFF"/>
                          </a:highlight>
                          <a:latin typeface="Arial"/>
                          <a:ea typeface="Arial"/>
                          <a:cs typeface="Arial"/>
                          <a:sym typeface="Arial"/>
                        </a:rPr>
                        <a:t> Nieuwe website, social media aanpak. Commissie communicatie oprichten.</a:t>
                      </a:r>
                      <a:endParaRPr b="0" i="1" sz="2400" u="none" cap="none" strike="noStrike">
                        <a:solidFill>
                          <a:srgbClr val="00B050"/>
                        </a:solidFill>
                        <a:highlight>
                          <a:srgbClr val="FFFFFF"/>
                        </a:highlight>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1" lang="nl-NL" sz="1500" u="sng" cap="none" strike="noStrike">
                          <a:solidFill>
                            <a:srgbClr val="00B050"/>
                          </a:solidFill>
                          <a:latin typeface="Arial"/>
                          <a:ea typeface="Arial"/>
                          <a:cs typeface="Arial"/>
                          <a:sym typeface="Arial"/>
                        </a:rPr>
                        <a:t>2.2</a:t>
                      </a:r>
                      <a:r>
                        <a:rPr b="0" i="1" lang="nl-NL" sz="1500" u="none" cap="none" strike="noStrike">
                          <a:solidFill>
                            <a:srgbClr val="00B050"/>
                          </a:solidFill>
                          <a:latin typeface="Arial"/>
                          <a:ea typeface="Arial"/>
                          <a:cs typeface="Arial"/>
                          <a:sym typeface="Arial"/>
                        </a:rPr>
                        <a:t> Versterkt aanbod opleidingen voor trainers, instructeurs en ijsmakers</a:t>
                      </a:r>
                      <a:endParaRPr b="0" i="1" sz="2400" u="none" cap="none" strike="noStrike">
                        <a:solidFill>
                          <a:srgbClr val="00B050"/>
                        </a:solidFill>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1" lang="nl-NL" sz="1500" u="sng" cap="none" strike="noStrike">
                          <a:solidFill>
                            <a:srgbClr val="00B050"/>
                          </a:solidFill>
                          <a:latin typeface="Arial"/>
                          <a:ea typeface="Arial"/>
                          <a:cs typeface="Arial"/>
                          <a:sym typeface="Arial"/>
                        </a:rPr>
                        <a:t>3.2</a:t>
                      </a:r>
                      <a:r>
                        <a:rPr b="0" i="1" lang="nl-NL" sz="1500" u="none" cap="none" strike="noStrike">
                          <a:solidFill>
                            <a:srgbClr val="00B050"/>
                          </a:solidFill>
                          <a:latin typeface="Arial"/>
                          <a:ea typeface="Arial"/>
                          <a:cs typeface="Arial"/>
                          <a:sym typeface="Arial"/>
                        </a:rPr>
                        <a:t> Nieuwe hoofdpartner en subpartners.</a:t>
                      </a:r>
                      <a:endParaRPr b="0" i="1" sz="2400" u="none" cap="none" strike="noStrike">
                        <a:solidFill>
                          <a:srgbClr val="00B050"/>
                        </a:solidFill>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425">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Doel 3: Nederlands sportief succes is dichterbij dan men denkt</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1" lang="nl-NL" sz="1500" u="sng" cap="none" strike="noStrike">
                          <a:solidFill>
                            <a:srgbClr val="00B050"/>
                          </a:solidFill>
                          <a:latin typeface="Arial"/>
                          <a:ea typeface="Arial"/>
                          <a:cs typeface="Arial"/>
                          <a:sym typeface="Arial"/>
                        </a:rPr>
                        <a:t>1.3</a:t>
                      </a:r>
                      <a:r>
                        <a:rPr b="0" i="1" lang="nl-NL" sz="1500" u="none" cap="none" strike="noStrike">
                          <a:solidFill>
                            <a:srgbClr val="00B050"/>
                          </a:solidFill>
                          <a:latin typeface="Arial"/>
                          <a:ea typeface="Arial"/>
                          <a:cs typeface="Arial"/>
                          <a:sym typeface="Arial"/>
                        </a:rPr>
                        <a:t> Een talenten- en een breedtesportdag. </a:t>
                      </a:r>
                      <a:endParaRPr b="0" i="1" sz="2400" u="none" cap="none" strike="noStrike">
                        <a:solidFill>
                          <a:srgbClr val="00B050"/>
                        </a:solidFill>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1" lang="nl-NL" sz="1500" u="sng" cap="none" strike="noStrike">
                          <a:solidFill>
                            <a:srgbClr val="00B050"/>
                          </a:solidFill>
                          <a:latin typeface="Arial"/>
                          <a:ea typeface="Arial"/>
                          <a:cs typeface="Arial"/>
                          <a:sym typeface="Arial"/>
                        </a:rPr>
                        <a:t>2.3</a:t>
                      </a:r>
                      <a:r>
                        <a:rPr b="0" i="1" lang="nl-NL" sz="1500" u="none" cap="none" strike="noStrike">
                          <a:solidFill>
                            <a:srgbClr val="00B050"/>
                          </a:solidFill>
                          <a:latin typeface="Arial"/>
                          <a:ea typeface="Arial"/>
                          <a:cs typeface="Arial"/>
                          <a:sym typeface="Arial"/>
                        </a:rPr>
                        <a:t> </a:t>
                      </a:r>
                      <a:r>
                        <a:rPr i="1" lang="nl-NL" sz="1500" u="none" cap="none" strike="noStrike">
                          <a:solidFill>
                            <a:srgbClr val="00B050"/>
                          </a:solidFill>
                        </a:rPr>
                        <a:t>Sunday League gespeeld op 6 zondagen</a:t>
                      </a:r>
                      <a:endParaRPr b="0" i="1" sz="2400" u="none" cap="none" strike="noStrike">
                        <a:solidFill>
                          <a:srgbClr val="00B050"/>
                        </a:solidFill>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3.3</a:t>
                      </a:r>
                      <a:r>
                        <a:rPr b="0" i="0" lang="nl-NL" sz="1500" u="none" cap="none" strike="noStrike">
                          <a:latin typeface="Arial"/>
                          <a:ea typeface="Arial"/>
                          <a:cs typeface="Arial"/>
                          <a:sym typeface="Arial"/>
                        </a:rPr>
                        <a:t> </a:t>
                      </a:r>
                      <a:r>
                        <a:rPr b="0" i="1" lang="nl-NL" sz="1500" u="none" cap="none" strike="noStrike">
                          <a:solidFill>
                            <a:srgbClr val="FFC000"/>
                          </a:solidFill>
                          <a:latin typeface="Arial"/>
                          <a:ea typeface="Arial"/>
                          <a:cs typeface="Arial"/>
                          <a:sym typeface="Arial"/>
                        </a:rPr>
                        <a:t>Programma’s Heren, Dames, MD en junioren.</a:t>
                      </a:r>
                      <a:r>
                        <a:rPr b="0" i="0" lang="nl-NL" sz="1500" u="none" cap="none" strike="noStrike">
                          <a:latin typeface="Arial"/>
                          <a:ea typeface="Arial"/>
                          <a:cs typeface="Arial"/>
                          <a:sym typeface="Arial"/>
                        </a:rPr>
                        <a:t> </a:t>
                      </a:r>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40500">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Doel 4: Het aantal curlinglocaties in Nederland uitbreiden</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1.4</a:t>
                      </a:r>
                      <a:r>
                        <a:rPr b="0" i="0" lang="nl-NL" sz="1500" u="none" cap="none" strike="noStrike">
                          <a:latin typeface="Arial"/>
                          <a:ea typeface="Arial"/>
                          <a:cs typeface="Arial"/>
                          <a:sym typeface="Arial"/>
                        </a:rPr>
                        <a:t> </a:t>
                      </a:r>
                      <a:r>
                        <a:rPr i="1" lang="nl-NL" sz="1500">
                          <a:solidFill>
                            <a:srgbClr val="FFC000"/>
                          </a:solidFill>
                        </a:rPr>
                        <a:t>7</a:t>
                      </a:r>
                      <a:r>
                        <a:rPr i="1" lang="nl-NL" sz="1500" u="none" cap="none" strike="noStrike">
                          <a:solidFill>
                            <a:srgbClr val="FFC000"/>
                          </a:solidFill>
                        </a:rPr>
                        <a:t> curlingverenigingen op 8 locaties</a:t>
                      </a:r>
                      <a:endParaRPr b="0" i="1" sz="2400" u="none" cap="none" strike="noStrike">
                        <a:solidFill>
                          <a:srgbClr val="FFC000"/>
                        </a:solidFill>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2.4</a:t>
                      </a:r>
                      <a:r>
                        <a:rPr b="0" i="0" lang="nl-NL" sz="1500" u="none" cap="none" strike="noStrike">
                          <a:latin typeface="Arial"/>
                          <a:ea typeface="Arial"/>
                          <a:cs typeface="Arial"/>
                          <a:sym typeface="Arial"/>
                        </a:rPr>
                        <a:t> </a:t>
                      </a:r>
                      <a:r>
                        <a:rPr lang="nl-NL" sz="1500" u="none" cap="none" strike="noStrike">
                          <a:solidFill>
                            <a:srgbClr val="00B050"/>
                          </a:solidFill>
                        </a:rPr>
                        <a:t>Samenwerkingen uitbouwen ter versterking van de curlingsport</a:t>
                      </a:r>
                      <a:endParaRPr b="0" i="0" sz="2400" u="none" cap="none" strike="noStrike">
                        <a:solidFill>
                          <a:srgbClr val="00B050"/>
                        </a:solidFill>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3.4</a:t>
                      </a:r>
                      <a:r>
                        <a:rPr b="0" i="0" lang="nl-NL" sz="1500" u="none" cap="none" strike="noStrike">
                          <a:latin typeface="Arial"/>
                          <a:ea typeface="Arial"/>
                          <a:cs typeface="Arial"/>
                          <a:sym typeface="Arial"/>
                        </a:rPr>
                        <a:t> </a:t>
                      </a:r>
                      <a:r>
                        <a:rPr b="0" i="0" lang="nl-NL" sz="1500" u="none" cap="none" strike="noStrike">
                          <a:solidFill>
                            <a:srgbClr val="FFC000"/>
                          </a:solidFill>
                          <a:latin typeface="Arial"/>
                          <a:ea typeface="Arial"/>
                          <a:cs typeface="Arial"/>
                          <a:sym typeface="Arial"/>
                        </a:rPr>
                        <a:t>Topcurlingijs is bereikt</a:t>
                      </a:r>
                      <a:endParaRPr b="0" i="0" sz="1500" u="none" cap="none" strike="noStrike">
                        <a:solidFill>
                          <a:srgbClr val="FFC000"/>
                        </a:solidFill>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r>
              <a:tr h="966625">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Doel 5: Iedere Nederlander heeft minimaal 1 keer curling gespeeld</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1.5</a:t>
                      </a:r>
                      <a:r>
                        <a:rPr b="0" i="0" lang="nl-NL" sz="1500" u="none" cap="none" strike="noStrike">
                          <a:latin typeface="Arial"/>
                          <a:ea typeface="Arial"/>
                          <a:cs typeface="Arial"/>
                          <a:sym typeface="Arial"/>
                        </a:rPr>
                        <a:t> </a:t>
                      </a:r>
                      <a:r>
                        <a:rPr i="1" lang="nl-NL" sz="1500" u="none" cap="none" strike="noStrike">
                          <a:solidFill>
                            <a:srgbClr val="FFC000"/>
                          </a:solidFill>
                        </a:rPr>
                        <a:t>Het FUNCURLEN wordt een begrip en Funcurlers voelen zich meer en meer  onderdeel van de NCB en community. </a:t>
                      </a:r>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2.5</a:t>
                      </a:r>
                      <a:r>
                        <a:rPr b="0" i="0" lang="nl-NL" sz="1500" u="none" cap="none" strike="noStrike">
                          <a:latin typeface="Arial"/>
                          <a:ea typeface="Arial"/>
                          <a:cs typeface="Arial"/>
                          <a:sym typeface="Arial"/>
                        </a:rPr>
                        <a:t> </a:t>
                      </a:r>
                      <a:r>
                        <a:rPr b="0" i="1" lang="nl-NL" sz="1500" u="none" cap="none" strike="noStrike">
                          <a:solidFill>
                            <a:srgbClr val="FFC000"/>
                          </a:solidFill>
                          <a:latin typeface="Arial"/>
                          <a:ea typeface="Arial"/>
                          <a:cs typeface="Arial"/>
                          <a:sym typeface="Arial"/>
                        </a:rPr>
                        <a:t>CBZ als House of Curling; Nieuwe en meer initiatieven worden onderzocht (groei)</a:t>
                      </a:r>
                      <a:endParaRPr b="0" i="1" sz="1500" u="none" cap="none" strike="noStrike">
                        <a:solidFill>
                          <a:srgbClr val="FFC000"/>
                        </a:solidFill>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3.5</a:t>
                      </a:r>
                      <a:r>
                        <a:rPr b="0" i="0" lang="nl-NL" sz="1500" u="none" cap="none" strike="noStrike">
                          <a:latin typeface="Arial"/>
                          <a:ea typeface="Arial"/>
                          <a:cs typeface="Arial"/>
                          <a:sym typeface="Arial"/>
                        </a:rPr>
                        <a:t> </a:t>
                      </a:r>
                      <a:r>
                        <a:rPr b="0" i="1" lang="nl-NL" sz="1500" u="none" cap="none" strike="noStrike">
                          <a:solidFill>
                            <a:srgbClr val="00B050"/>
                          </a:solidFill>
                          <a:latin typeface="Arial"/>
                          <a:ea typeface="Arial"/>
                          <a:cs typeface="Arial"/>
                          <a:sym typeface="Arial"/>
                        </a:rPr>
                        <a:t>Iedereen is supporter van TeamNL Curling</a:t>
                      </a:r>
                      <a:endParaRPr b="0" i="1" sz="2400" u="none" cap="none" strike="noStrike">
                        <a:solidFill>
                          <a:srgbClr val="00B050"/>
                        </a:solidFill>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r>
            </a:tbl>
          </a:graphicData>
        </a:graphic>
      </p:graphicFrame>
      <p:sp>
        <p:nvSpPr>
          <p:cNvPr id="169" name="Google Shape;169;g2c85bcae6a9_0_0"/>
          <p:cNvSpPr txBox="1"/>
          <p:nvPr>
            <p:ph type="title"/>
          </p:nvPr>
        </p:nvSpPr>
        <p:spPr>
          <a:xfrm>
            <a:off x="662517" y="8"/>
            <a:ext cx="9029700" cy="10281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SzPts val="2880"/>
              <a:buNone/>
            </a:pPr>
            <a:r>
              <a:rPr b="1" lang="nl-NL" sz="3659">
                <a:latin typeface="Arial"/>
                <a:ea typeface="Arial"/>
                <a:cs typeface="Arial"/>
                <a:sym typeface="Arial"/>
                <a:extLst>
                  <a:ext uri="http://customooxmlschemas.google.com/">
                    <go:slidesCustomData xmlns:go="http://customooxmlschemas.google.com/" textRoundtripDataId="51"/>
                  </a:ext>
                </a:extLst>
              </a:rPr>
              <a:t>Jaarplan 2025-2026 NIEUWE TARGETS</a:t>
            </a:r>
            <a:endParaRPr b="1" sz="3659"/>
          </a:p>
        </p:txBody>
      </p:sp>
      <p:sp>
        <p:nvSpPr>
          <p:cNvPr id="170" name="Google Shape;170;g2c85bcae6a9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nl-NL"/>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txBox="1"/>
          <p:nvPr>
            <p:ph type="title"/>
          </p:nvPr>
        </p:nvSpPr>
        <p:spPr>
          <a:xfrm>
            <a:off x="643466" y="289333"/>
            <a:ext cx="9392073" cy="10280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SzPts val="3200"/>
              <a:buNone/>
            </a:pPr>
            <a:r>
              <a:rPr b="1" lang="nl-NL">
                <a:latin typeface="Arial"/>
                <a:ea typeface="Arial"/>
                <a:cs typeface="Arial"/>
                <a:sym typeface="Arial"/>
                <a:extLst>
                  <a:ext uri="http://customooxmlschemas.google.com/">
                    <go:slidesCustomData xmlns:go="http://customooxmlschemas.google.com/" textRoundtripDataId="52"/>
                  </a:ext>
                </a:extLst>
              </a:rPr>
              <a:t>Niveau 1: participatie en clubs (1) </a:t>
            </a:r>
            <a:endParaRPr b="1"/>
          </a:p>
        </p:txBody>
      </p:sp>
      <p:pic>
        <p:nvPicPr>
          <p:cNvPr descr="https://lh5.googleusercontent.com/6LGJWMszerKCIExw8DhgUy7eR8Y3g9RB2JqKuqzCWdmcAit3kjDhjVC-XWxjPCgqn1E3Hf6LRoWUgtXgv4r3S0nwxGo5m63Wrjs6G4cLUHJUS6Do8nBqVUXah8TM6LysSXypCFk" id="177" name="Google Shape;177;p9"/>
          <p:cNvPicPr preferRelativeResize="0"/>
          <p:nvPr/>
        </p:nvPicPr>
        <p:blipFill rotWithShape="1">
          <a:blip r:embed="rId3">
            <a:alphaModFix/>
          </a:blip>
          <a:srcRect b="0" l="0" r="0" t="0"/>
          <a:stretch/>
        </p:blipFill>
        <p:spPr>
          <a:xfrm>
            <a:off x="10570025" y="22308"/>
            <a:ext cx="1578428" cy="1343697"/>
          </a:xfrm>
          <a:prstGeom prst="rect">
            <a:avLst/>
          </a:prstGeom>
          <a:noFill/>
          <a:ln>
            <a:noFill/>
          </a:ln>
        </p:spPr>
      </p:pic>
      <p:sp>
        <p:nvSpPr>
          <p:cNvPr id="178" name="Google Shape;178;p9"/>
          <p:cNvSpPr txBox="1"/>
          <p:nvPr/>
        </p:nvSpPr>
        <p:spPr>
          <a:xfrm>
            <a:off x="643467" y="1504062"/>
            <a:ext cx="9926700" cy="55514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0" i="0" lang="nl-NL" sz="1867" u="none" cap="none" strike="noStrike">
                <a:solidFill>
                  <a:srgbClr val="000000"/>
                </a:solidFill>
                <a:latin typeface="Arial"/>
                <a:ea typeface="Arial"/>
                <a:cs typeface="Arial"/>
                <a:sym typeface="Arial"/>
              </a:rPr>
              <a:t>We hebben vier clubs. We zien graag dat verenigingen de aandacht weten om te zetten naar groei. Dat vraagt van ons activiteiten ter ondersteuning van clubs.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br>
              <a:rPr b="0" i="0" lang="nl-NL" sz="1867" u="none" cap="none" strike="noStrike">
                <a:solidFill>
                  <a:srgbClr val="000000"/>
                </a:solidFill>
                <a:latin typeface="Arial"/>
                <a:ea typeface="Arial"/>
                <a:cs typeface="Arial"/>
                <a:sym typeface="Arial"/>
              </a:rPr>
            </a:br>
            <a:r>
              <a:rPr b="0" i="0" lang="nl-NL" sz="1867" u="none" cap="none" strike="noStrike">
                <a:solidFill>
                  <a:srgbClr val="000000"/>
                </a:solidFill>
                <a:latin typeface="Arial"/>
                <a:ea typeface="Arial"/>
                <a:cs typeface="Arial"/>
                <a:sym typeface="Arial"/>
              </a:rPr>
              <a:t>Voor niveau 1 richten we ons in 2025/2026 op: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867"/>
              <a:buFont typeface="Arial"/>
              <a:buAutoNum type="arabicPeriod"/>
            </a:pPr>
            <a:r>
              <a:rPr b="0" i="0" lang="nl-NL" sz="1867" u="none" cap="none" strike="noStrike">
                <a:solidFill>
                  <a:srgbClr val="000000"/>
                </a:solidFill>
                <a:latin typeface="Arial"/>
                <a:ea typeface="Arial"/>
                <a:cs typeface="Arial"/>
                <a:sym typeface="Arial"/>
              </a:rPr>
              <a:t>Voor de positie van de bestaande clubs werkt de NCB op basis van een heldere inventarisatie van wensen en noden per vereniging en accommodatie. Voor de andere kunstijsbanen werken we aan een inventarisatie van aanbod van curling of curling achtige activiteiten dan wel de potentie van een kunstijsbaan om te komen tot curlingactiviteiten. Waar we kunnen ondersteunen voor de oprichting van een vereniging dan wel het creëren van een aanbod gaan we, vanuit de kennis, kunde en capaciteit die we hebben, ons inzetten.</a:t>
            </a:r>
            <a:endParaRPr b="0" i="0" sz="1400" u="none" cap="none" strike="noStrike">
              <a:solidFill>
                <a:srgbClr val="000000"/>
              </a:solidFill>
              <a:latin typeface="Arial"/>
              <a:ea typeface="Arial"/>
              <a:cs typeface="Arial"/>
              <a:sym typeface="Arial"/>
            </a:endParaRPr>
          </a:p>
          <a:p>
            <a:pPr indent="-338645" lvl="0" marL="575755"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867"/>
              <a:buFont typeface="Arial"/>
              <a:buAutoNum type="arabicPeriod"/>
            </a:pPr>
            <a:r>
              <a:rPr b="0" i="0" lang="nl-NL" sz="1867" u="none" cap="none" strike="noStrike">
                <a:solidFill>
                  <a:srgbClr val="000000"/>
                </a:solidFill>
                <a:highlight>
                  <a:schemeClr val="lt1"/>
                </a:highlight>
                <a:latin typeface="Arial"/>
                <a:ea typeface="Arial"/>
                <a:cs typeface="Arial"/>
                <a:sym typeface="Arial"/>
                <a:extLst>
                  <a:ext uri="http://customooxmlschemas.google.com/">
                    <go:slidesCustomData xmlns:go="http://customooxmlschemas.google.com/" textRoundtripDataId="53"/>
                  </a:ext>
                </a:extLst>
              </a:rPr>
              <a:t>Wij ontwikkelen de nieuwe website verder door waarmee deze steeds optimaler benut kan worden om vanuit de verenigingen en de bond onze activiteiten overzichtelijk en zichtbaar en toegankelijk te maken.</a:t>
            </a:r>
            <a:endParaRPr b="0" i="0" sz="1400" u="none" cap="none" strike="noStrike">
              <a:solidFill>
                <a:srgbClr val="000000"/>
              </a:solidFill>
              <a:highlight>
                <a:schemeClr val="lt1"/>
              </a:highlight>
              <a:latin typeface="Arial"/>
              <a:ea typeface="Arial"/>
              <a:cs typeface="Arial"/>
              <a:sym typeface="Arial"/>
            </a:endParaRPr>
          </a:p>
          <a:p>
            <a:pPr indent="-338645" lvl="0" marL="575755"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867"/>
              <a:buFont typeface="Arial"/>
              <a:buAutoNum type="arabicPeriod"/>
            </a:pPr>
            <a:r>
              <a:rPr b="0" i="0" lang="nl-NL" sz="1867" u="none" cap="none" strike="noStrike">
                <a:solidFill>
                  <a:srgbClr val="000000"/>
                </a:solidFill>
                <a:latin typeface="Arial"/>
                <a:ea typeface="Arial"/>
                <a:cs typeface="Arial"/>
                <a:sym typeface="Arial"/>
              </a:rPr>
              <a:t>De communicatie-social media commissie wordt concreet, schrijft een eigen opdracht met set aan activiteiten waaraan gewerkt gaat worden</a:t>
            </a:r>
            <a:endParaRPr b="0" i="0" sz="1400" u="none" cap="none" strike="noStrike">
              <a:solidFill>
                <a:srgbClr val="000000"/>
              </a:solidFill>
              <a:latin typeface="Arial"/>
              <a:ea typeface="Arial"/>
              <a:cs typeface="Arial"/>
              <a:sym typeface="Arial"/>
            </a:endParaRPr>
          </a:p>
        </p:txBody>
      </p:sp>
      <p:sp>
        <p:nvSpPr>
          <p:cNvPr id="179" name="Google Shape;17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nl-NL"/>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0"/>
          <p:cNvSpPr txBox="1"/>
          <p:nvPr>
            <p:ph type="title"/>
          </p:nvPr>
        </p:nvSpPr>
        <p:spPr>
          <a:xfrm>
            <a:off x="643466" y="289333"/>
            <a:ext cx="9392073" cy="10280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SzPts val="3200"/>
              <a:buNone/>
            </a:pPr>
            <a:r>
              <a:rPr b="1" lang="nl-NL">
                <a:latin typeface="Arial"/>
                <a:ea typeface="Arial"/>
                <a:cs typeface="Arial"/>
                <a:sym typeface="Arial"/>
                <a:extLst>
                  <a:ext uri="http://customooxmlschemas.google.com/">
                    <go:slidesCustomData xmlns:go="http://customooxmlschemas.google.com/" textRoundtripDataId="54"/>
                  </a:ext>
                </a:extLst>
              </a:rPr>
              <a:t>Niveau 1: participatie en clubs (2) </a:t>
            </a:r>
            <a:endParaRPr b="1"/>
          </a:p>
        </p:txBody>
      </p:sp>
      <p:pic>
        <p:nvPicPr>
          <p:cNvPr descr="https://lh5.googleusercontent.com/6LGJWMszerKCIExw8DhgUy7eR8Y3g9RB2JqKuqzCWdmcAit3kjDhjVC-XWxjPCgqn1E3Hf6LRoWUgtXgv4r3S0nwxGo5m63Wrjs6G4cLUHJUS6Do8nBqVUXah8TM6LysSXypCFk" id="186" name="Google Shape;186;p10"/>
          <p:cNvPicPr preferRelativeResize="0"/>
          <p:nvPr/>
        </p:nvPicPr>
        <p:blipFill rotWithShape="1">
          <a:blip r:embed="rId3">
            <a:alphaModFix/>
          </a:blip>
          <a:srcRect b="0" l="0" r="0" t="0"/>
          <a:stretch/>
        </p:blipFill>
        <p:spPr>
          <a:xfrm>
            <a:off x="10570025" y="22308"/>
            <a:ext cx="1578428" cy="1343697"/>
          </a:xfrm>
          <a:prstGeom prst="rect">
            <a:avLst/>
          </a:prstGeom>
          <a:noFill/>
          <a:ln>
            <a:noFill/>
          </a:ln>
        </p:spPr>
      </p:pic>
      <p:sp>
        <p:nvSpPr>
          <p:cNvPr id="187" name="Google Shape;187;p10"/>
          <p:cNvSpPr txBox="1"/>
          <p:nvPr/>
        </p:nvSpPr>
        <p:spPr>
          <a:xfrm>
            <a:off x="643467" y="1504062"/>
            <a:ext cx="9926700" cy="29655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nl-NL" sz="1867" u="none" cap="none" strike="noStrike">
                <a:solidFill>
                  <a:srgbClr val="000000"/>
                </a:solidFill>
                <a:latin typeface="Arial"/>
                <a:ea typeface="Arial"/>
                <a:cs typeface="Arial"/>
                <a:sym typeface="Arial"/>
              </a:rPr>
              <a:t>4. 	Er zijn in 2025/2026 minstens één talentendag en één breedtesportdag.</a:t>
            </a:r>
            <a:endParaRPr b="0" i="0" sz="1400" u="none" cap="none" strike="noStrike">
              <a:solidFill>
                <a:srgbClr val="000000"/>
              </a:solidFill>
              <a:latin typeface="Arial"/>
              <a:ea typeface="Arial"/>
              <a:cs typeface="Arial"/>
              <a:sym typeface="Arial"/>
            </a:endParaRPr>
          </a:p>
          <a:p>
            <a:pPr indent="-338645" lvl="0" marL="575755"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nl-NL" sz="1867" u="none" cap="none" strike="noStrike">
                <a:solidFill>
                  <a:srgbClr val="000000"/>
                </a:solidFill>
                <a:latin typeface="Arial"/>
                <a:ea typeface="Arial"/>
                <a:cs typeface="Arial"/>
                <a:sym typeface="Arial"/>
              </a:rPr>
              <a:t>5. 	We willen in 2025-2026 een groei maken van 25% waar het gaat over structureel 	curlen op ijs. </a:t>
            </a:r>
            <a:endParaRPr b="0" i="0" sz="1400" u="none" cap="none" strike="noStrike">
              <a:solidFill>
                <a:srgbClr val="000000"/>
              </a:solidFill>
              <a:latin typeface="Arial"/>
              <a:ea typeface="Arial"/>
              <a:cs typeface="Arial"/>
              <a:sym typeface="Arial"/>
            </a:endParaRPr>
          </a:p>
          <a:p>
            <a:pPr indent="-338645" lvl="0" marL="575755"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nl-NL" sz="1867" u="none" cap="none" strike="noStrike">
                <a:solidFill>
                  <a:srgbClr val="000000"/>
                </a:solidFill>
                <a:latin typeface="Arial"/>
                <a:ea typeface="Arial"/>
                <a:cs typeface="Arial"/>
                <a:sym typeface="Arial"/>
              </a:rPr>
              <a:t>6. 	Naast het floorcurlen gaan we projectmatig aan de slag met het begrip ´Funcurlen`. 	Actief de verbinding zoeken met de funcurl initiatieven die over het land verspreid 	plaats vinden. Leren van de ervaringen en initiatieven ontplooien om deze vormen 	aan ons te binden. Op zoek gaan naar de meerwaarde voor beiden. Als voorbeeld, 	Het NK funcurlen.  </a:t>
            </a:r>
            <a:endParaRPr b="0" i="0" sz="1400" u="none" cap="none" strike="noStrike">
              <a:solidFill>
                <a:srgbClr val="000000"/>
              </a:solidFill>
              <a:latin typeface="Arial"/>
              <a:ea typeface="Arial"/>
              <a:cs typeface="Arial"/>
              <a:sym typeface="Arial"/>
            </a:endParaRPr>
          </a:p>
        </p:txBody>
      </p:sp>
      <p:sp>
        <p:nvSpPr>
          <p:cNvPr id="188" name="Google Shape;18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nl-NL"/>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1"/>
          <p:cNvSpPr txBox="1"/>
          <p:nvPr>
            <p:ph type="title"/>
          </p:nvPr>
        </p:nvSpPr>
        <p:spPr>
          <a:xfrm>
            <a:off x="643466" y="289333"/>
            <a:ext cx="9392073" cy="1028000"/>
          </a:xfrm>
          <a:prstGeom prst="rect">
            <a:avLst/>
          </a:prstGeom>
          <a:noFill/>
          <a:ln>
            <a:noFill/>
          </a:ln>
        </p:spPr>
        <p:txBody>
          <a:bodyPr anchorCtr="0" anchor="ctr" bIns="60925" lIns="121900" spcFirstLastPara="1" rIns="121900" wrap="square" tIns="60925">
            <a:normAutofit fontScale="90000"/>
          </a:bodyPr>
          <a:lstStyle/>
          <a:p>
            <a:pPr indent="0" lvl="0" marL="0" rtl="0" algn="l">
              <a:lnSpc>
                <a:spcPct val="90000"/>
              </a:lnSpc>
              <a:spcBef>
                <a:spcPts val="0"/>
              </a:spcBef>
              <a:spcAft>
                <a:spcPts val="0"/>
              </a:spcAft>
              <a:buSzPct val="80807"/>
              <a:buNone/>
            </a:pPr>
            <a:r>
              <a:rPr b="1" lang="nl-NL">
                <a:latin typeface="Arial"/>
                <a:ea typeface="Arial"/>
                <a:cs typeface="Arial"/>
                <a:sym typeface="Arial"/>
                <a:extLst>
                  <a:ext uri="http://customooxmlschemas.google.com/">
                    <go:slidesCustomData xmlns:go="http://customooxmlschemas.google.com/" textRoundtripDataId="55"/>
                  </a:ext>
                </a:extLst>
              </a:rPr>
              <a:t>Niveau 2: ontwikkeling en training (1) </a:t>
            </a:r>
            <a:endParaRPr b="1"/>
          </a:p>
        </p:txBody>
      </p:sp>
      <p:pic>
        <p:nvPicPr>
          <p:cNvPr descr="https://lh5.googleusercontent.com/6LGJWMszerKCIExw8DhgUy7eR8Y3g9RB2JqKuqzCWdmcAit3kjDhjVC-XWxjPCgqn1E3Hf6LRoWUgtXgv4r3S0nwxGo5m63Wrjs6G4cLUHJUS6Do8nBqVUXah8TM6LysSXypCFk" id="195" name="Google Shape;195;p11"/>
          <p:cNvPicPr preferRelativeResize="0"/>
          <p:nvPr/>
        </p:nvPicPr>
        <p:blipFill rotWithShape="1">
          <a:blip r:embed="rId3">
            <a:alphaModFix/>
          </a:blip>
          <a:srcRect b="0" l="0" r="0" t="0"/>
          <a:stretch/>
        </p:blipFill>
        <p:spPr>
          <a:xfrm>
            <a:off x="10570025" y="22308"/>
            <a:ext cx="1578428" cy="1343697"/>
          </a:xfrm>
          <a:prstGeom prst="rect">
            <a:avLst/>
          </a:prstGeom>
          <a:noFill/>
          <a:ln>
            <a:noFill/>
          </a:ln>
        </p:spPr>
      </p:pic>
      <p:sp>
        <p:nvSpPr>
          <p:cNvPr id="196" name="Google Shape;196;p11"/>
          <p:cNvSpPr txBox="1"/>
          <p:nvPr/>
        </p:nvSpPr>
        <p:spPr>
          <a:xfrm>
            <a:off x="643467" y="1504062"/>
            <a:ext cx="9926700" cy="468944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0" i="0" lang="nl-NL" sz="1867" u="none" cap="none" strike="noStrike">
                <a:solidFill>
                  <a:srgbClr val="000000"/>
                </a:solidFill>
                <a:latin typeface="Arial"/>
                <a:ea typeface="Arial"/>
                <a:cs typeface="Arial"/>
                <a:sym typeface="Arial"/>
              </a:rPr>
              <a:t>Als we ontwikkeling willen, is het noodzakelijk dat er betere mogelijkheden komen voor ontwikkeling van personen. Zowel sportief als kader. Daar richt niveau 2 zich op in 2025/2026. Voor 2025/2026 richten we ons op: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867"/>
              <a:buFont typeface="Arial"/>
              <a:buAutoNum type="arabicPeriod"/>
            </a:pPr>
            <a:r>
              <a:rPr b="0" i="0" lang="nl-NL" sz="1867" u="none" cap="none" strike="noStrike">
                <a:solidFill>
                  <a:srgbClr val="000000"/>
                </a:solidFill>
                <a:latin typeface="Arial"/>
                <a:ea typeface="Arial"/>
                <a:cs typeface="Arial"/>
                <a:sym typeface="Arial"/>
                <a:extLst>
                  <a:ext uri="http://customooxmlschemas.google.com/">
                    <go:slidesCustomData xmlns:go="http://customooxmlschemas.google.com/" textRoundtripDataId="56"/>
                  </a:ext>
                </a:extLst>
              </a:rPr>
              <a:t>Het verder ontwikkelen van een beginnerscursus, die ingezet kan worden bij verenigingen, maar ook bij aanbieders met curling aanbod; zij kunnen dit dan inkopen. </a:t>
            </a:r>
            <a:br>
              <a:rPr b="0" i="0" lang="nl-NL" sz="1867" u="none" cap="none" strike="noStrike">
                <a:solidFill>
                  <a:srgbClr val="000000"/>
                </a:solidFill>
                <a:latin typeface="Arial"/>
                <a:ea typeface="Arial"/>
                <a:cs typeface="Arial"/>
                <a:sym typeface="Arial"/>
              </a:rPr>
            </a:br>
            <a:endParaRPr b="0" i="0" sz="1867"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867"/>
              <a:buFont typeface="Arial"/>
              <a:buAutoNum type="arabicPeriod"/>
            </a:pPr>
            <a:r>
              <a:rPr b="0" i="0" lang="nl-NL" sz="1867" u="none" cap="none" strike="noStrike">
                <a:solidFill>
                  <a:srgbClr val="000000"/>
                </a:solidFill>
                <a:latin typeface="Arial"/>
                <a:ea typeface="Arial"/>
                <a:cs typeface="Arial"/>
                <a:sym typeface="Arial"/>
              </a:rPr>
              <a:t>Voor de inclusiviteit van curling is het meer dan nodig om rolstoelcurling verder te ontwikkelen. De drempel is laag en die moeten we dus laag houden of zelfs nog lager maken. Dit vraagt een aanpak voor rolstoelcurling. Heel Nederland mag weten dat ook in een rolstoel curling een leuke sport is. Dit willen we doen met een rolstoelcurlingdag en een samenwerking met Fonds Gehandicaptensport om de naamsbekendheid van rolstoelcurling te vergroten. Daarnaast zoeken we de samenwerking met de NHB om proactief atleten in contact te brengen met de mogelijkheden van rolstoelcurlen</a:t>
            </a:r>
            <a:br>
              <a:rPr b="0" i="0" lang="nl-NL" sz="1867" u="none" cap="none" strike="noStrike">
                <a:solidFill>
                  <a:srgbClr val="000000"/>
                </a:solidFill>
                <a:latin typeface="Arial"/>
                <a:ea typeface="Arial"/>
                <a:cs typeface="Arial"/>
                <a:sym typeface="Arial"/>
              </a:rPr>
            </a:br>
            <a:endParaRPr b="0" i="0" sz="1867"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867"/>
              <a:buFont typeface="Arial"/>
              <a:buAutoNum type="arabicPeriod"/>
            </a:pPr>
            <a:r>
              <a:rPr b="0" i="0" lang="nl-NL" sz="1867" u="none" cap="none" strike="noStrike">
                <a:solidFill>
                  <a:srgbClr val="000000"/>
                </a:solidFill>
                <a:latin typeface="Arial"/>
                <a:ea typeface="Arial"/>
                <a:cs typeface="Arial"/>
                <a:sym typeface="Arial"/>
                <a:extLst>
                  <a:ext uri="http://customooxmlschemas.google.com/">
                    <go:slidesCustomData xmlns:go="http://customooxmlschemas.google.com/" textRoundtripDataId="57"/>
                  </a:ext>
                </a:extLst>
              </a:rPr>
              <a:t>Het palet van opleidingen is blijvend in ontwikkeling.  </a:t>
            </a:r>
            <a:endParaRPr b="0" i="0" sz="1400" u="none" cap="none" strike="noStrike">
              <a:solidFill>
                <a:srgbClr val="000000"/>
              </a:solidFill>
              <a:latin typeface="Arial"/>
              <a:ea typeface="Arial"/>
              <a:cs typeface="Arial"/>
              <a:sym typeface="Arial"/>
            </a:endParaRPr>
          </a:p>
        </p:txBody>
      </p:sp>
      <p:sp>
        <p:nvSpPr>
          <p:cNvPr id="197" name="Google Shape;19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nl-NL"/>
              <a:t>‹#›</a:t>
            </a:fld>
            <a:endParaRPr/>
          </a:p>
        </p:txBody>
      </p:sp>
      <p:sp>
        <p:nvSpPr>
          <p:cNvPr id="198" name="Google Shape;198;p11"/>
          <p:cNvSpPr txBox="1"/>
          <p:nvPr/>
        </p:nvSpPr>
        <p:spPr>
          <a:xfrm>
            <a:off x="3406140" y="811530"/>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txBox="1"/>
          <p:nvPr>
            <p:ph type="title"/>
          </p:nvPr>
        </p:nvSpPr>
        <p:spPr>
          <a:xfrm>
            <a:off x="643466" y="289333"/>
            <a:ext cx="9392073" cy="1028000"/>
          </a:xfrm>
          <a:prstGeom prst="rect">
            <a:avLst/>
          </a:prstGeom>
          <a:noFill/>
          <a:ln>
            <a:noFill/>
          </a:ln>
        </p:spPr>
        <p:txBody>
          <a:bodyPr anchorCtr="0" anchor="ctr" bIns="60925" lIns="121900" spcFirstLastPara="1" rIns="121900" wrap="square" tIns="60925">
            <a:normAutofit fontScale="90000"/>
          </a:bodyPr>
          <a:lstStyle/>
          <a:p>
            <a:pPr indent="0" lvl="0" marL="0" rtl="0" algn="l">
              <a:lnSpc>
                <a:spcPct val="90000"/>
              </a:lnSpc>
              <a:spcBef>
                <a:spcPts val="0"/>
              </a:spcBef>
              <a:spcAft>
                <a:spcPts val="0"/>
              </a:spcAft>
              <a:buSzPct val="80807"/>
              <a:buNone/>
            </a:pPr>
            <a:r>
              <a:rPr b="1" lang="nl-NL">
                <a:latin typeface="Arial"/>
                <a:ea typeface="Arial"/>
                <a:cs typeface="Arial"/>
                <a:sym typeface="Arial"/>
                <a:extLst>
                  <a:ext uri="http://customooxmlschemas.google.com/">
                    <go:slidesCustomData xmlns:go="http://customooxmlschemas.google.com/" textRoundtripDataId="58"/>
                  </a:ext>
                </a:extLst>
              </a:rPr>
              <a:t>Niveau 2: ontwikkeling en training (2) </a:t>
            </a:r>
            <a:endParaRPr b="1"/>
          </a:p>
        </p:txBody>
      </p:sp>
      <p:pic>
        <p:nvPicPr>
          <p:cNvPr descr="https://lh5.googleusercontent.com/6LGJWMszerKCIExw8DhgUy7eR8Y3g9RB2JqKuqzCWdmcAit3kjDhjVC-XWxjPCgqn1E3Hf6LRoWUgtXgv4r3S0nwxGo5m63Wrjs6G4cLUHJUS6Do8nBqVUXah8TM6LysSXypCFk" id="205" name="Google Shape;205;p12"/>
          <p:cNvPicPr preferRelativeResize="0"/>
          <p:nvPr/>
        </p:nvPicPr>
        <p:blipFill rotWithShape="1">
          <a:blip r:embed="rId3">
            <a:alphaModFix/>
          </a:blip>
          <a:srcRect b="0" l="0" r="0" t="0"/>
          <a:stretch/>
        </p:blipFill>
        <p:spPr>
          <a:xfrm>
            <a:off x="10570025" y="22308"/>
            <a:ext cx="1578428" cy="1343697"/>
          </a:xfrm>
          <a:prstGeom prst="rect">
            <a:avLst/>
          </a:prstGeom>
          <a:noFill/>
          <a:ln>
            <a:noFill/>
          </a:ln>
        </p:spPr>
      </p:pic>
      <p:sp>
        <p:nvSpPr>
          <p:cNvPr id="206" name="Google Shape;206;p12"/>
          <p:cNvSpPr txBox="1"/>
          <p:nvPr/>
        </p:nvSpPr>
        <p:spPr>
          <a:xfrm>
            <a:off x="643467" y="1504062"/>
            <a:ext cx="9926700" cy="354016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867"/>
              <a:buFont typeface="Arial"/>
              <a:buAutoNum type="arabicPeriod" startAt="4"/>
            </a:pPr>
            <a:r>
              <a:rPr b="0" i="0" lang="nl-NL" sz="1867" u="none" cap="none" strike="noStrike">
                <a:solidFill>
                  <a:srgbClr val="000000"/>
                </a:solidFill>
                <a:latin typeface="Arial"/>
                <a:ea typeface="Arial"/>
                <a:cs typeface="Arial"/>
                <a:sym typeface="Arial"/>
              </a:rPr>
              <a:t>In 2025/2026 hebben we een volwaardige competitie: de Sunday League. We werken toe naar een plan van aanpak uitbouwen van competities. We focussen daarbij op nationaal. Internationale competities komen ter sprake op het moment dat we resultaten bereiken in meer en kwalitatief beter ijs. Voor de ontwikkeling van de topsport en talenten accepteren we voor het moment dat we hiervoor nog veel naar buitenland moeten gaan.  </a:t>
            </a:r>
            <a:endParaRPr/>
          </a:p>
          <a:p>
            <a:pPr indent="-338645" lvl="0" marL="45720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867"/>
              <a:buFont typeface="Arial"/>
              <a:buAutoNum type="arabicPeriod" startAt="4"/>
            </a:pPr>
            <a:r>
              <a:rPr b="0" i="0" lang="nl-NL" sz="1867" u="none" cap="none" strike="noStrike">
                <a:solidFill>
                  <a:srgbClr val="000000"/>
                </a:solidFill>
                <a:latin typeface="Arial"/>
                <a:ea typeface="Arial"/>
                <a:cs typeface="Arial"/>
                <a:sym typeface="Arial"/>
              </a:rPr>
              <a:t>We werken aan een plan van aanpak Funcurlen en starten daarmee. Daarnaast maken we een plan van aanpak meer en beter ijs. </a:t>
            </a:r>
            <a:br>
              <a:rPr b="0" i="0" lang="nl-NL" sz="1867" u="none" cap="none" strike="noStrike">
                <a:solidFill>
                  <a:srgbClr val="000000"/>
                </a:solidFill>
                <a:latin typeface="Arial"/>
                <a:ea typeface="Arial"/>
                <a:cs typeface="Arial"/>
                <a:sym typeface="Arial"/>
              </a:rPr>
            </a:br>
            <a:endParaRPr b="0" i="0" sz="1867"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867"/>
              <a:buFont typeface="Arial"/>
              <a:buAutoNum type="arabicPeriod" startAt="4"/>
            </a:pPr>
            <a:r>
              <a:rPr b="0" i="0" lang="nl-NL" sz="1867" u="none" cap="none" strike="noStrike">
                <a:solidFill>
                  <a:srgbClr val="000000"/>
                </a:solidFill>
                <a:latin typeface="Arial"/>
                <a:ea typeface="Arial"/>
                <a:cs typeface="Arial"/>
                <a:sym typeface="Arial"/>
                <a:extLst>
                  <a:ext uri="http://customooxmlschemas.google.com/">
                    <go:slidesCustomData xmlns:go="http://customooxmlschemas.google.com/" textRoundtripDataId="59"/>
                  </a:ext>
                </a:extLst>
              </a:rPr>
              <a:t>Naast de focus op CBZ als House of Curling richten wij ons op verkennen van meerdere opties om te komen tot meer en beter ijs. </a:t>
            </a:r>
            <a:endParaRPr b="0" i="0" sz="1400" u="none" cap="none" strike="noStrike">
              <a:solidFill>
                <a:srgbClr val="000000"/>
              </a:solidFill>
              <a:latin typeface="Arial"/>
              <a:ea typeface="Arial"/>
              <a:cs typeface="Arial"/>
              <a:sym typeface="Arial"/>
            </a:endParaRPr>
          </a:p>
        </p:txBody>
      </p:sp>
      <p:sp>
        <p:nvSpPr>
          <p:cNvPr id="207" name="Google Shape;20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nl-NL"/>
              <a:t>‹#›</a:t>
            </a:fld>
            <a:endParaRPr/>
          </a:p>
        </p:txBody>
      </p:sp>
      <p:sp>
        <p:nvSpPr>
          <p:cNvPr id="208" name="Google Shape;208;p12"/>
          <p:cNvSpPr txBox="1"/>
          <p:nvPr/>
        </p:nvSpPr>
        <p:spPr>
          <a:xfrm>
            <a:off x="3406140" y="811530"/>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3"/>
          <p:cNvSpPr txBox="1"/>
          <p:nvPr>
            <p:ph type="title"/>
          </p:nvPr>
        </p:nvSpPr>
        <p:spPr>
          <a:xfrm>
            <a:off x="643466" y="289333"/>
            <a:ext cx="9392073" cy="10280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SzPts val="3200"/>
              <a:buNone/>
            </a:pPr>
            <a:r>
              <a:rPr b="1" lang="nl-NL">
                <a:latin typeface="Arial"/>
                <a:ea typeface="Arial"/>
                <a:cs typeface="Arial"/>
                <a:sym typeface="Arial"/>
                <a:extLst>
                  <a:ext uri="http://customooxmlschemas.google.com/">
                    <go:slidesCustomData xmlns:go="http://customooxmlschemas.google.com/" textRoundtripDataId="60"/>
                  </a:ext>
                </a:extLst>
              </a:rPr>
              <a:t>Niveau 3: prestatieve topsport (1)</a:t>
            </a:r>
            <a:endParaRPr b="1"/>
          </a:p>
        </p:txBody>
      </p:sp>
      <p:pic>
        <p:nvPicPr>
          <p:cNvPr descr="https://lh5.googleusercontent.com/6LGJWMszerKCIExw8DhgUy7eR8Y3g9RB2JqKuqzCWdmcAit3kjDhjVC-XWxjPCgqn1E3Hf6LRoWUgtXgv4r3S0nwxGo5m63Wrjs6G4cLUHJUS6Do8nBqVUXah8TM6LysSXypCFk" id="215" name="Google Shape;215;p13"/>
          <p:cNvPicPr preferRelativeResize="0"/>
          <p:nvPr/>
        </p:nvPicPr>
        <p:blipFill rotWithShape="1">
          <a:blip r:embed="rId3">
            <a:alphaModFix/>
          </a:blip>
          <a:srcRect b="0" l="0" r="0" t="0"/>
          <a:stretch/>
        </p:blipFill>
        <p:spPr>
          <a:xfrm>
            <a:off x="10570025" y="22308"/>
            <a:ext cx="1578428" cy="1343697"/>
          </a:xfrm>
          <a:prstGeom prst="rect">
            <a:avLst/>
          </a:prstGeom>
          <a:noFill/>
          <a:ln>
            <a:noFill/>
          </a:ln>
        </p:spPr>
      </p:pic>
      <p:sp>
        <p:nvSpPr>
          <p:cNvPr id="216" name="Google Shape;216;p13"/>
          <p:cNvSpPr txBox="1"/>
          <p:nvPr/>
        </p:nvSpPr>
        <p:spPr>
          <a:xfrm>
            <a:off x="643467" y="1504062"/>
            <a:ext cx="9926700" cy="58387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0" i="0" lang="nl-NL" sz="1867" u="none" cap="none" strike="noStrike">
                <a:solidFill>
                  <a:srgbClr val="000000"/>
                </a:solidFill>
                <a:latin typeface="Arial"/>
                <a:ea typeface="Arial"/>
                <a:cs typeface="Arial"/>
                <a:sym typeface="Arial"/>
              </a:rPr>
              <a:t>In 2025-2026 is het doel om de Olympische Winterspelen te bereiken met de heren en de mixed doubles. Verder willen zowel de dames als de heren de A-divisie bereiken; MD wil zich weer laten zien op het WK. Voor MD en dames is er echter (nog) geen financiering vanuit NOC*NSF. Die middelen zijn belangrijk om vervolgstappen te kunnen zetten, evenwel moet de ambitie ook door de NCB worden getoond.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867"/>
              <a:buFont typeface="Arial"/>
              <a:buAutoNum type="arabicPeriod"/>
            </a:pPr>
            <a:r>
              <a:rPr b="0" i="0" lang="nl-NL" sz="1867" u="none" cap="none" strike="noStrike">
                <a:solidFill>
                  <a:srgbClr val="000000"/>
                </a:solidFill>
                <a:latin typeface="Arial"/>
                <a:ea typeface="Arial"/>
                <a:cs typeface="Arial"/>
                <a:sym typeface="Arial"/>
                <a:extLst>
                  <a:ext uri="http://customooxmlschemas.google.com/">
                    <go:slidesCustomData xmlns:go="http://customooxmlschemas.google.com/" textRoundtripDataId="61"/>
                  </a:ext>
                </a:extLst>
              </a:rPr>
              <a:t>Structureel programma voor talentontwikkeling, waarbij de lijn: clubs –&gt; talenten –&gt; topsport wordt geborgd. De aanwas moet omhoog en de communicatie tussen de schakels in de talentencyclus versterkt. Er dient een talentcoach aangesteld te worden, juist ook om programma’s te kunnen laten draaien als de bondscoach afwezig is voor buitenlandse stages en wedstrijden. Daarvoor moeten budget en plan wel matchen. Hiervoor zoeken wij actief naar samenwerking met externe partijen. </a:t>
            </a:r>
            <a:endParaRPr b="0" i="0" sz="1400" u="none" cap="none" strike="noStrike">
              <a:solidFill>
                <a:srgbClr val="000000"/>
              </a:solidFill>
              <a:latin typeface="Arial"/>
              <a:ea typeface="Arial"/>
              <a:cs typeface="Arial"/>
              <a:sym typeface="Arial"/>
              <a:extLst>
                <a:ext uri="http://customooxmlschemas.google.com/">
                  <go:slidesCustomData xmlns:go="http://customooxmlschemas.google.com/" textRoundtripDataId="62"/>
                </a:ext>
              </a:extLst>
            </a:endParaRPr>
          </a:p>
          <a:p>
            <a:pPr indent="-338645" lvl="0" marL="575755"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63"/>
                </a:ext>
              </a:extLst>
            </a:endParaRPr>
          </a:p>
          <a:p>
            <a:pPr indent="-457200" lvl="0" marL="457200" marR="0" rtl="0" algn="l">
              <a:lnSpc>
                <a:spcPct val="100000"/>
              </a:lnSpc>
              <a:spcBef>
                <a:spcPts val="0"/>
              </a:spcBef>
              <a:spcAft>
                <a:spcPts val="0"/>
              </a:spcAft>
              <a:buClr>
                <a:srgbClr val="000000"/>
              </a:buClr>
              <a:buSzPts val="1867"/>
              <a:buFont typeface="Arial"/>
              <a:buAutoNum type="arabicPeriod"/>
            </a:pPr>
            <a:r>
              <a:rPr b="0" i="0" lang="nl-NL" sz="1867" u="none" cap="none" strike="noStrike">
                <a:solidFill>
                  <a:srgbClr val="000000"/>
                </a:solidFill>
                <a:latin typeface="Arial"/>
                <a:ea typeface="Arial"/>
                <a:cs typeface="Arial"/>
                <a:sym typeface="Arial"/>
                <a:extLst>
                  <a:ext uri="http://customooxmlschemas.google.com/">
                    <go:slidesCustomData xmlns:go="http://customooxmlschemas.google.com/" textRoundtripDataId="64"/>
                  </a:ext>
                </a:extLst>
              </a:rPr>
              <a:t>Op basis van de binnenkomende financiën van de nieuwe partner en co-sponsors kunnen we het huidige programma met inzet voor de heren bestendigen. Daarnaast willen we investeren in de ontwikkeling van een programma voor dames, MD en een aanzet maken voor rolstoelcurling. We werken projectmatig en zullen onze acties en ontwikkelingen volgens het in ontwikkeling zijnde topsportplan uitvoeren. Dit Topsportplan is een samenwerking tussen diverse externe partijen waaronder onze huidige sponsor. </a:t>
            </a:r>
            <a:endParaRPr b="0" i="0" sz="1400" u="none" cap="none" strike="noStrike">
              <a:solidFill>
                <a:srgbClr val="000000"/>
              </a:solidFill>
              <a:latin typeface="Arial"/>
              <a:ea typeface="Arial"/>
              <a:cs typeface="Arial"/>
              <a:sym typeface="Arial"/>
            </a:endParaRPr>
          </a:p>
        </p:txBody>
      </p:sp>
      <p:sp>
        <p:nvSpPr>
          <p:cNvPr id="217" name="Google Shape;21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nl-NL"/>
              <a:t>‹#›</a:t>
            </a:fld>
            <a:endParaRPr/>
          </a:p>
        </p:txBody>
      </p:sp>
      <p:sp>
        <p:nvSpPr>
          <p:cNvPr id="218" name="Google Shape;218;p13"/>
          <p:cNvSpPr txBox="1"/>
          <p:nvPr/>
        </p:nvSpPr>
        <p:spPr>
          <a:xfrm>
            <a:off x="3406140" y="811530"/>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4"/>
          <p:cNvSpPr txBox="1"/>
          <p:nvPr>
            <p:ph type="title"/>
          </p:nvPr>
        </p:nvSpPr>
        <p:spPr>
          <a:xfrm>
            <a:off x="643466" y="289333"/>
            <a:ext cx="9392073" cy="10280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SzPts val="3200"/>
              <a:buNone/>
            </a:pPr>
            <a:r>
              <a:rPr b="1" lang="nl-NL">
                <a:latin typeface="Arial"/>
                <a:ea typeface="Arial"/>
                <a:cs typeface="Arial"/>
                <a:sym typeface="Arial"/>
              </a:rPr>
              <a:t>Niveau 3: prestatieve topsport (2)</a:t>
            </a:r>
            <a:endParaRPr b="1"/>
          </a:p>
        </p:txBody>
      </p:sp>
      <p:pic>
        <p:nvPicPr>
          <p:cNvPr descr="https://lh5.googleusercontent.com/6LGJWMszerKCIExw8DhgUy7eR8Y3g9RB2JqKuqzCWdmcAit3kjDhjVC-XWxjPCgqn1E3Hf6LRoWUgtXgv4r3S0nwxGo5m63Wrjs6G4cLUHJUS6Do8nBqVUXah8TM6LysSXypCFk" id="225" name="Google Shape;225;p14"/>
          <p:cNvPicPr preferRelativeResize="0"/>
          <p:nvPr/>
        </p:nvPicPr>
        <p:blipFill rotWithShape="1">
          <a:blip r:embed="rId3">
            <a:alphaModFix/>
          </a:blip>
          <a:srcRect b="0" l="0" r="0" t="0"/>
          <a:stretch/>
        </p:blipFill>
        <p:spPr>
          <a:xfrm>
            <a:off x="10570025" y="22308"/>
            <a:ext cx="1578428" cy="1343697"/>
          </a:xfrm>
          <a:prstGeom prst="rect">
            <a:avLst/>
          </a:prstGeom>
          <a:noFill/>
          <a:ln>
            <a:noFill/>
          </a:ln>
        </p:spPr>
      </p:pic>
      <p:sp>
        <p:nvSpPr>
          <p:cNvPr id="226" name="Google Shape;226;p14"/>
          <p:cNvSpPr txBox="1"/>
          <p:nvPr/>
        </p:nvSpPr>
        <p:spPr>
          <a:xfrm>
            <a:off x="643467" y="1504062"/>
            <a:ext cx="9926700" cy="2678193"/>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867"/>
              <a:buFont typeface="Arial"/>
              <a:buAutoNum type="arabicPeriod" startAt="3"/>
            </a:pPr>
            <a:r>
              <a:rPr b="0" i="0" lang="nl-NL" sz="1867" u="none" cap="none" strike="noStrike">
                <a:solidFill>
                  <a:srgbClr val="000000"/>
                </a:solidFill>
                <a:latin typeface="Arial"/>
                <a:ea typeface="Arial"/>
                <a:cs typeface="Arial"/>
                <a:sym typeface="Arial"/>
                <a:extLst>
                  <a:ext uri="http://customooxmlschemas.google.com/">
                    <go:slidesCustomData xmlns:go="http://customooxmlschemas.google.com/" textRoundtripDataId="65"/>
                  </a:ext>
                </a:extLst>
              </a:rPr>
              <a:t>Vanuit het nieuwe topsportplan werken we richting een volwaardig programma voor heren, dames, junioren en mixed doubles.</a:t>
            </a:r>
            <a:br>
              <a:rPr b="0" i="0" lang="nl-NL" sz="1867" u="none" cap="none" strike="noStrike">
                <a:solidFill>
                  <a:srgbClr val="000000"/>
                </a:solidFill>
                <a:latin typeface="Arial"/>
                <a:ea typeface="Arial"/>
                <a:cs typeface="Arial"/>
                <a:sym typeface="Arial"/>
                <a:extLst>
                  <a:ext uri="http://customooxmlschemas.google.com/">
                    <go:slidesCustomData xmlns:go="http://customooxmlschemas.google.com/" textRoundtripDataId="65"/>
                  </a:ext>
                </a:extLst>
              </a:rPr>
            </a:b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66"/>
                </a:ext>
              </a:extLst>
            </a:endParaRPr>
          </a:p>
          <a:p>
            <a:pPr indent="-457200" lvl="0" marL="457200" marR="0" rtl="0" algn="l">
              <a:lnSpc>
                <a:spcPct val="100000"/>
              </a:lnSpc>
              <a:spcBef>
                <a:spcPts val="0"/>
              </a:spcBef>
              <a:spcAft>
                <a:spcPts val="0"/>
              </a:spcAft>
              <a:buClr>
                <a:srgbClr val="000000"/>
              </a:buClr>
              <a:buSzPts val="1867"/>
              <a:buFont typeface="Arial"/>
              <a:buAutoNum type="arabicPeriod" startAt="3"/>
            </a:pPr>
            <a:r>
              <a:rPr b="0" i="0" lang="nl-NL" sz="1867" u="none" cap="none" strike="noStrike">
                <a:solidFill>
                  <a:srgbClr val="000000"/>
                </a:solidFill>
                <a:latin typeface="Arial"/>
                <a:ea typeface="Arial"/>
                <a:cs typeface="Arial"/>
                <a:sym typeface="Arial"/>
                <a:extLst>
                  <a:ext uri="http://customooxmlschemas.google.com/">
                    <go:slidesCustomData xmlns:go="http://customooxmlschemas.google.com/" textRoundtripDataId="67"/>
                  </a:ext>
                </a:extLst>
              </a:rPr>
              <a:t>Beter ijs is noodzaak voor betere ontwikkeling. We investeren in de samenspraak met CBZ/Silverdome/Aprisco, maar werken ook aan alternatieve locaties in Nederland. Het ijsmeesterschap blijft een uitdaging die we ook in 2025-2026 aangaan om op de juiste momenten het ijs op zo goed mogelijk niveau te krijgen. Dit is een prioriteit en voorwaarde voor talenten om beter te worden . </a:t>
            </a:r>
            <a:br>
              <a:rPr b="0" i="0" lang="nl-NL" sz="1867" u="none" cap="none" strike="noStrike">
                <a:solidFill>
                  <a:srgbClr val="000000"/>
                </a:solidFill>
                <a:latin typeface="Arial"/>
                <a:ea typeface="Arial"/>
                <a:cs typeface="Arial"/>
                <a:sym typeface="Arial"/>
                <a:extLst>
                  <a:ext uri="http://customooxmlschemas.google.com/">
                    <go:slidesCustomData xmlns:go="http://customooxmlschemas.google.com/" textRoundtripDataId="67"/>
                  </a:ext>
                </a:extLst>
              </a:rPr>
            </a:b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68"/>
                </a:ext>
              </a:extLst>
            </a:endParaRPr>
          </a:p>
        </p:txBody>
      </p:sp>
      <p:sp>
        <p:nvSpPr>
          <p:cNvPr id="227" name="Google Shape;22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nl-NL"/>
              <a:t>‹#›</a:t>
            </a:fld>
            <a:endParaRPr/>
          </a:p>
        </p:txBody>
      </p:sp>
      <p:sp>
        <p:nvSpPr>
          <p:cNvPr id="228" name="Google Shape;228;p14"/>
          <p:cNvSpPr txBox="1"/>
          <p:nvPr/>
        </p:nvSpPr>
        <p:spPr>
          <a:xfrm>
            <a:off x="3406140" y="811530"/>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5"/>
          <p:cNvSpPr txBox="1"/>
          <p:nvPr>
            <p:ph type="title"/>
          </p:nvPr>
        </p:nvSpPr>
        <p:spPr>
          <a:xfrm>
            <a:off x="643466" y="289333"/>
            <a:ext cx="9392073" cy="10280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SzPts val="3200"/>
              <a:buNone/>
            </a:pPr>
            <a:r>
              <a:rPr b="1" lang="nl-NL">
                <a:latin typeface="Arial"/>
                <a:ea typeface="Arial"/>
                <a:cs typeface="Arial"/>
                <a:sym typeface="Arial"/>
              </a:rPr>
              <a:t>Sturing en verantwoording</a:t>
            </a:r>
            <a:endParaRPr b="1"/>
          </a:p>
        </p:txBody>
      </p:sp>
      <p:pic>
        <p:nvPicPr>
          <p:cNvPr descr="https://lh5.googleusercontent.com/6LGJWMszerKCIExw8DhgUy7eR8Y3g9RB2JqKuqzCWdmcAit3kjDhjVC-XWxjPCgqn1E3Hf6LRoWUgtXgv4r3S0nwxGo5m63Wrjs6G4cLUHJUS6Do8nBqVUXah8TM6LysSXypCFk" id="235" name="Google Shape;235;p15"/>
          <p:cNvPicPr preferRelativeResize="0"/>
          <p:nvPr/>
        </p:nvPicPr>
        <p:blipFill rotWithShape="1">
          <a:blip r:embed="rId3">
            <a:alphaModFix/>
          </a:blip>
          <a:srcRect b="0" l="0" r="0" t="0"/>
          <a:stretch/>
        </p:blipFill>
        <p:spPr>
          <a:xfrm>
            <a:off x="10570025" y="22308"/>
            <a:ext cx="1578428" cy="1343697"/>
          </a:xfrm>
          <a:prstGeom prst="rect">
            <a:avLst/>
          </a:prstGeom>
          <a:noFill/>
          <a:ln>
            <a:noFill/>
          </a:ln>
        </p:spPr>
      </p:pic>
      <p:sp>
        <p:nvSpPr>
          <p:cNvPr id="236" name="Google Shape;236;p15"/>
          <p:cNvSpPr txBox="1"/>
          <p:nvPr/>
        </p:nvSpPr>
        <p:spPr>
          <a:xfrm>
            <a:off x="643467" y="1504062"/>
            <a:ext cx="9926700" cy="3540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867"/>
              <a:buFont typeface="Arial"/>
              <a:buChar char="🥌"/>
            </a:pPr>
            <a:r>
              <a:rPr b="0" i="0" lang="nl-NL" sz="1867" u="none" cap="none" strike="noStrike">
                <a:solidFill>
                  <a:srgbClr val="000000"/>
                </a:solidFill>
                <a:latin typeface="Arial"/>
                <a:ea typeface="Arial"/>
                <a:cs typeface="Arial"/>
                <a:sym typeface="Arial"/>
              </a:rPr>
              <a:t>Sturing door Bondsbestuur op basis van doelen</a:t>
            </a:r>
            <a:endParaRPr b="0" i="0" sz="1400" u="none" cap="none" strike="noStrike">
              <a:solidFill>
                <a:srgbClr val="000000"/>
              </a:solidFill>
              <a:latin typeface="Arial"/>
              <a:ea typeface="Arial"/>
              <a:cs typeface="Arial"/>
              <a:sym typeface="Arial"/>
            </a:endParaRPr>
          </a:p>
          <a:p>
            <a:pPr indent="-224345" lvl="0" marL="34290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67"/>
              <a:buFont typeface="Arial"/>
              <a:buChar char="🥌"/>
            </a:pPr>
            <a:r>
              <a:rPr b="0" i="0" lang="nl-NL" sz="1867" u="none" cap="none" strike="noStrike">
                <a:solidFill>
                  <a:srgbClr val="000000"/>
                </a:solidFill>
                <a:latin typeface="Arial"/>
                <a:ea typeface="Arial"/>
                <a:cs typeface="Arial"/>
                <a:sym typeface="Arial"/>
              </a:rPr>
              <a:t>Dagelijkse sturing door Bondsdirecteur en Programmamanager Topsport, verantwoording aan bondsbestuur</a:t>
            </a:r>
            <a:endParaRPr b="0" i="0" sz="1867"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67"/>
              <a:buFont typeface="Arial"/>
              <a:buChar char="🥌"/>
            </a:pPr>
            <a:r>
              <a:rPr b="0" i="0" lang="nl-NL" sz="1867" u="none" cap="none" strike="noStrike">
                <a:solidFill>
                  <a:srgbClr val="000000"/>
                </a:solidFill>
                <a:latin typeface="Arial"/>
                <a:ea typeface="Arial"/>
                <a:cs typeface="Arial"/>
                <a:sym typeface="Arial"/>
              </a:rPr>
              <a:t>Operatie door projectleider sportontwikkeling, bondsdirecteur, programmamanager en commissies</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67"/>
              <a:buFont typeface="Arial"/>
              <a:buChar char="🥌"/>
            </a:pPr>
            <a:r>
              <a:rPr b="0" i="0" lang="nl-NL" sz="1867" u="none" cap="none" strike="noStrike">
                <a:solidFill>
                  <a:srgbClr val="000000"/>
                </a:solidFill>
                <a:latin typeface="Arial"/>
                <a:ea typeface="Arial"/>
                <a:cs typeface="Arial"/>
                <a:sym typeface="Arial"/>
              </a:rPr>
              <a:t>Verantwoording achteraf door Bondsbestuur aan Bondsvergadering, zowel qua jaarplan als begroting</a:t>
            </a:r>
            <a:endParaRPr b="0" i="0" sz="1400" u="none" cap="none" strike="noStrike">
              <a:solidFill>
                <a:srgbClr val="000000"/>
              </a:solidFill>
              <a:latin typeface="Arial"/>
              <a:ea typeface="Arial"/>
              <a:cs typeface="Arial"/>
              <a:sym typeface="Arial"/>
            </a:endParaRPr>
          </a:p>
          <a:p>
            <a:pPr indent="-224345" lvl="0" marL="34290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224345" lvl="0" marL="34290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37" name="Google Shape;23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nl-NL"/>
              <a:t>‹#›</a:t>
            </a:fld>
            <a:endParaRPr/>
          </a:p>
        </p:txBody>
      </p:sp>
      <p:sp>
        <p:nvSpPr>
          <p:cNvPr id="238" name="Google Shape;238;p15"/>
          <p:cNvSpPr txBox="1"/>
          <p:nvPr/>
        </p:nvSpPr>
        <p:spPr>
          <a:xfrm>
            <a:off x="3406140" y="811530"/>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
          <p:cNvSpPr txBox="1"/>
          <p:nvPr>
            <p:ph type="title"/>
          </p:nvPr>
        </p:nvSpPr>
        <p:spPr>
          <a:xfrm>
            <a:off x="643467" y="289333"/>
            <a:ext cx="9029600" cy="10280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SzPts val="3200"/>
              <a:buNone/>
            </a:pPr>
            <a:r>
              <a:rPr b="1" lang="nl-NL">
                <a:latin typeface="Arial"/>
                <a:ea typeface="Arial"/>
                <a:cs typeface="Arial"/>
                <a:sym typeface="Arial"/>
              </a:rPr>
              <a:t>Opbouw Jaarplan 2025 - 2026</a:t>
            </a:r>
            <a:endParaRPr b="1"/>
          </a:p>
        </p:txBody>
      </p:sp>
      <p:pic>
        <p:nvPicPr>
          <p:cNvPr descr="https://lh5.googleusercontent.com/6LGJWMszerKCIExw8DhgUy7eR8Y3g9RB2JqKuqzCWdmcAit3kjDhjVC-XWxjPCgqn1E3Hf6LRoWUgtXgv4r3S0nwxGo5m63Wrjs6G4cLUHJUS6Do8nBqVUXah8TM6LysSXypCFk" id="87" name="Google Shape;87;p2"/>
          <p:cNvPicPr preferRelativeResize="0"/>
          <p:nvPr/>
        </p:nvPicPr>
        <p:blipFill rotWithShape="1">
          <a:blip r:embed="rId3">
            <a:alphaModFix/>
          </a:blip>
          <a:srcRect b="0" l="0" r="0" t="0"/>
          <a:stretch/>
        </p:blipFill>
        <p:spPr>
          <a:xfrm>
            <a:off x="10570025" y="22308"/>
            <a:ext cx="1578428" cy="1343697"/>
          </a:xfrm>
          <a:prstGeom prst="rect">
            <a:avLst/>
          </a:prstGeom>
          <a:noFill/>
          <a:ln>
            <a:noFill/>
          </a:ln>
        </p:spPr>
      </p:pic>
      <p:sp>
        <p:nvSpPr>
          <p:cNvPr id="88" name="Google Shape;88;p2"/>
          <p:cNvSpPr txBox="1"/>
          <p:nvPr/>
        </p:nvSpPr>
        <p:spPr>
          <a:xfrm>
            <a:off x="643467" y="1504062"/>
            <a:ext cx="9926700" cy="440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0" i="0" lang="nl-NL" sz="1867" u="none" cap="none" strike="noStrike">
                <a:solidFill>
                  <a:srgbClr val="000000"/>
                </a:solidFill>
                <a:latin typeface="Arial"/>
                <a:ea typeface="Arial"/>
                <a:cs typeface="Arial"/>
                <a:sym typeface="Arial"/>
              </a:rPr>
              <a:t>Het jaar 2025-2026 is het vierde jaar, waarin het meerjarenbeleidsplan van kracht is. Dat betekent dat we doorgaan op de ingezette weg van het MJBP ‘Iedereen kan curlen op alle niveaus’. Het jaarplan is Curl on! </a:t>
            </a:r>
            <a:r>
              <a:rPr b="0" i="0" lang="nl-NL" sz="1867" u="none" cap="none" strike="noStrike">
                <a:solidFill>
                  <a:srgbClr val="000000"/>
                </a:solidFill>
                <a:highlight>
                  <a:schemeClr val="lt1"/>
                </a:highlight>
                <a:latin typeface="Arial"/>
                <a:ea typeface="Arial"/>
                <a:cs typeface="Arial"/>
                <a:sym typeface="Arial"/>
              </a:rPr>
              <a:t>genoemd, omdat we samen met Vebego en andere partners door willen gaan op de ingezette weg. Op </a:t>
            </a:r>
            <a:r>
              <a:rPr b="0" i="0" lang="nl-NL" sz="1867" u="none" cap="none" strike="noStrike">
                <a:solidFill>
                  <a:srgbClr val="000000"/>
                </a:solidFill>
                <a:latin typeface="Arial"/>
                <a:ea typeface="Arial"/>
                <a:cs typeface="Arial"/>
                <a:sym typeface="Arial"/>
              </a:rPr>
              <a:t>verenigingsniveau, met accommodaties, met topsportprogramma’s en met financiering.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rPr b="1" i="0" lang="nl-NL" sz="1867" u="none" cap="none" strike="noStrike">
                <a:solidFill>
                  <a:srgbClr val="000000"/>
                </a:solidFill>
                <a:latin typeface="Arial"/>
                <a:ea typeface="Arial"/>
                <a:cs typeface="Arial"/>
                <a:sym typeface="Arial"/>
              </a:rPr>
              <a:t>Volgorde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67"/>
              <a:buFont typeface="Arial"/>
              <a:buChar char="🥌"/>
            </a:pPr>
            <a:r>
              <a:rPr b="0" i="0" lang="nl-NL" sz="1867" u="none" cap="none" strike="noStrike">
                <a:solidFill>
                  <a:srgbClr val="000000"/>
                </a:solidFill>
                <a:latin typeface="Arial"/>
                <a:ea typeface="Arial"/>
                <a:cs typeface="Arial"/>
                <a:sym typeface="Arial"/>
              </a:rPr>
              <a:t>Dit jaarplan pakt eerst terug op de missie en de aanpak waar we in 2032 willen staan, zoals vastgesteld in het MJBP. </a:t>
            </a:r>
            <a:br>
              <a:rPr b="0" i="0" lang="nl-NL" sz="1867" u="none" cap="none" strike="noStrike">
                <a:solidFill>
                  <a:srgbClr val="000000"/>
                </a:solidFill>
                <a:latin typeface="Arial"/>
                <a:ea typeface="Arial"/>
                <a:cs typeface="Arial"/>
                <a:sym typeface="Arial"/>
              </a:rPr>
            </a:br>
            <a:endParaRPr b="0" i="0" sz="1867"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67"/>
              <a:buFont typeface="Arial"/>
              <a:buChar char="🥌"/>
            </a:pPr>
            <a:r>
              <a:rPr b="0" i="0" lang="nl-NL" sz="1867" u="none" cap="none" strike="noStrike">
                <a:solidFill>
                  <a:srgbClr val="000000"/>
                </a:solidFill>
                <a:latin typeface="Arial"/>
                <a:ea typeface="Arial"/>
                <a:cs typeface="Arial"/>
                <a:sym typeface="Arial"/>
              </a:rPr>
              <a:t>Vervolgens worden de resultaten van het jaar 2024/2025 toegelicht. Met kleuren is toegelicht of de doelen zijn behaald. Groen is behaald; oranje is in ontwikkeling; rood is niet behaald.</a:t>
            </a:r>
            <a:br>
              <a:rPr b="0" i="0" lang="nl-NL" sz="1867" u="none" cap="none" strike="noStrike">
                <a:solidFill>
                  <a:srgbClr val="000000"/>
                </a:solidFill>
                <a:latin typeface="Arial"/>
                <a:ea typeface="Arial"/>
                <a:cs typeface="Arial"/>
                <a:sym typeface="Arial"/>
              </a:rPr>
            </a:br>
            <a:endParaRPr b="0" i="0" sz="1867"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67"/>
              <a:buFont typeface="Arial"/>
              <a:buChar char="🥌"/>
            </a:pPr>
            <a:r>
              <a:rPr b="0" i="0" lang="nl-NL" sz="1867" u="none" cap="none" strike="noStrike">
                <a:solidFill>
                  <a:srgbClr val="000000"/>
                </a:solidFill>
                <a:latin typeface="Arial"/>
                <a:ea typeface="Arial"/>
                <a:cs typeface="Arial"/>
                <a:sym typeface="Arial"/>
              </a:rPr>
              <a:t>Daarna worden de ambities voor 2025/2026 benoemd en toegelicht.</a:t>
            </a:r>
            <a:endParaRPr b="0" i="0" sz="1400" u="none" cap="none" strike="noStrike">
              <a:solidFill>
                <a:srgbClr val="000000"/>
              </a:solidFill>
              <a:latin typeface="Arial"/>
              <a:ea typeface="Arial"/>
              <a:cs typeface="Arial"/>
              <a:sym typeface="Arial"/>
            </a:endParaRPr>
          </a:p>
        </p:txBody>
      </p:sp>
      <p:sp>
        <p:nvSpPr>
          <p:cNvPr id="89" name="Google Shape;8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nl-NL"/>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3"/>
          <p:cNvSpPr/>
          <p:nvPr/>
        </p:nvSpPr>
        <p:spPr>
          <a:xfrm>
            <a:off x="0" y="0"/>
            <a:ext cx="12192000" cy="6858000"/>
          </a:xfrm>
          <a:prstGeom prst="rect">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95" name="Google Shape;95;p3"/>
          <p:cNvSpPr/>
          <p:nvPr/>
        </p:nvSpPr>
        <p:spPr>
          <a:xfrm>
            <a:off x="0" y="0"/>
            <a:ext cx="5653437" cy="6858000"/>
          </a:xfrm>
          <a:custGeom>
            <a:rect b="b" l="l" r="r" t="t"/>
            <a:pathLst>
              <a:path extrusionOk="0" h="6858000" w="6096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3333"/>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96" name="Google Shape;96;p3"/>
          <p:cNvSpPr txBox="1"/>
          <p:nvPr/>
        </p:nvSpPr>
        <p:spPr>
          <a:xfrm>
            <a:off x="457201" y="740229"/>
            <a:ext cx="3739340" cy="1330839"/>
          </a:xfrm>
          <a:prstGeom prst="rect">
            <a:avLst/>
          </a:prstGeom>
          <a:noFill/>
          <a:ln>
            <a:noFill/>
          </a:ln>
        </p:spPr>
        <p:txBody>
          <a:bodyPr anchorCtr="0" anchor="ctr" bIns="60925" lIns="121900" spcFirstLastPara="1" rIns="121900" wrap="square" tIns="60925">
            <a:normAutofit/>
          </a:bodyPr>
          <a:lstStyle/>
          <a:p>
            <a:pPr indent="0" lvl="0" marL="0" marR="0" rtl="0" algn="l">
              <a:lnSpc>
                <a:spcPct val="90000"/>
              </a:lnSpc>
              <a:spcBef>
                <a:spcPts val="0"/>
              </a:spcBef>
              <a:spcAft>
                <a:spcPts val="0"/>
              </a:spcAft>
              <a:buClr>
                <a:srgbClr val="000000"/>
              </a:buClr>
              <a:buSzPts val="5867"/>
              <a:buFont typeface="Arial"/>
              <a:buNone/>
            </a:pPr>
            <a:r>
              <a:rPr b="0" i="0" lang="nl-NL" sz="5867" u="none" cap="none" strike="noStrike">
                <a:solidFill>
                  <a:schemeClr val="dk1"/>
                </a:solidFill>
                <a:latin typeface="Calibri"/>
                <a:ea typeface="Calibri"/>
                <a:cs typeface="Calibri"/>
                <a:sym typeface="Calibri"/>
              </a:rPr>
              <a:t>Missie NCB</a:t>
            </a:r>
            <a:endParaRPr b="0" i="0" sz="1867" u="none" cap="none" strike="noStrike">
              <a:solidFill>
                <a:srgbClr val="000000"/>
              </a:solidFill>
              <a:latin typeface="Arial"/>
              <a:ea typeface="Arial"/>
              <a:cs typeface="Arial"/>
              <a:sym typeface="Arial"/>
            </a:endParaRPr>
          </a:p>
        </p:txBody>
      </p:sp>
      <p:sp>
        <p:nvSpPr>
          <p:cNvPr id="97" name="Google Shape;97;p3"/>
          <p:cNvSpPr txBox="1"/>
          <p:nvPr/>
        </p:nvSpPr>
        <p:spPr>
          <a:xfrm>
            <a:off x="457201" y="2194101"/>
            <a:ext cx="3832167" cy="4337327"/>
          </a:xfrm>
          <a:prstGeom prst="rect">
            <a:avLst/>
          </a:prstGeom>
          <a:noFill/>
          <a:ln>
            <a:noFill/>
          </a:ln>
        </p:spPr>
        <p:txBody>
          <a:bodyPr anchorCtr="0" anchor="t" bIns="60925" lIns="121900" spcFirstLastPara="1" rIns="121900" wrap="square" tIns="60925">
            <a:noAutofit/>
          </a:bodyPr>
          <a:lstStyle/>
          <a:p>
            <a:pPr indent="0" lvl="0" marL="0" marR="0" rtl="0" algn="l">
              <a:lnSpc>
                <a:spcPct val="90000"/>
              </a:lnSpc>
              <a:spcBef>
                <a:spcPts val="0"/>
              </a:spcBef>
              <a:spcAft>
                <a:spcPts val="0"/>
              </a:spcAft>
              <a:buClr>
                <a:srgbClr val="000000"/>
              </a:buClr>
              <a:buSzPts val="1600"/>
              <a:buFont typeface="Arial"/>
              <a:buNone/>
            </a:pPr>
            <a:r>
              <a:rPr b="1" i="0" lang="nl-NL" sz="1600" u="none" cap="none" strike="noStrike">
                <a:solidFill>
                  <a:schemeClr val="dk1"/>
                </a:solidFill>
                <a:latin typeface="Calibri"/>
                <a:ea typeface="Calibri"/>
                <a:cs typeface="Calibri"/>
                <a:sym typeface="Calibri"/>
              </a:rPr>
              <a:t>Missie Nederlandse Curling Bond</a:t>
            </a:r>
            <a:r>
              <a:rPr b="0" i="0" lang="nl-NL" sz="1600" u="none" cap="none" strike="noStrike">
                <a:solidFill>
                  <a:schemeClr val="dk1"/>
                </a:solidFill>
                <a:latin typeface="Calibri"/>
                <a:ea typeface="Calibri"/>
                <a:cs typeface="Calibri"/>
                <a:sym typeface="Calibri"/>
              </a:rPr>
              <a:t> </a:t>
            </a:r>
            <a:br>
              <a:rPr b="0" i="0" lang="nl-NL" sz="1600" u="none" cap="none" strike="noStrike">
                <a:solidFill>
                  <a:schemeClr val="dk1"/>
                </a:solidFill>
                <a:latin typeface="Calibri"/>
                <a:ea typeface="Calibri"/>
                <a:cs typeface="Calibri"/>
                <a:sym typeface="Calibri"/>
              </a:rPr>
            </a:br>
            <a:r>
              <a:rPr b="0" i="0" lang="nl-NL" sz="1600" u="none" cap="none" strike="noStrike">
                <a:solidFill>
                  <a:schemeClr val="dk1"/>
                </a:solidFill>
                <a:latin typeface="Calibri"/>
                <a:ea typeface="Calibri"/>
                <a:cs typeface="Calibri"/>
                <a:sym typeface="Calibri"/>
              </a:rPr>
              <a:t>De Nederlandse Curling Bond (NCB) heeft zich ten doel gesteld om curling op een steenworp afstand van iedere Nederlander te brengen, met vier pijlers die aandacht vragen passend bij de voor curlingen en met onderscheidende merkwaarden: “doordacht”, “entertaining” en “markant”. </a:t>
            </a:r>
            <a:br>
              <a:rPr b="0" i="0" lang="nl-NL" sz="1600" u="none" cap="none" strike="noStrike">
                <a:solidFill>
                  <a:schemeClr val="dk1"/>
                </a:solidFill>
                <a:latin typeface="Calibri"/>
                <a:ea typeface="Calibri"/>
                <a:cs typeface="Calibri"/>
                <a:sym typeface="Calibri"/>
              </a:rPr>
            </a:br>
            <a:br>
              <a:rPr b="0" i="0" lang="nl-NL" sz="1600" u="none" cap="none" strike="noStrike">
                <a:solidFill>
                  <a:schemeClr val="dk1"/>
                </a:solidFill>
                <a:latin typeface="Calibri"/>
                <a:ea typeface="Calibri"/>
                <a:cs typeface="Calibri"/>
                <a:sym typeface="Calibri"/>
              </a:rPr>
            </a:br>
            <a:r>
              <a:rPr b="0" i="0" lang="nl-NL" sz="1600" u="none" cap="none" strike="noStrike">
                <a:solidFill>
                  <a:schemeClr val="dk1"/>
                </a:solidFill>
                <a:latin typeface="Calibri"/>
                <a:ea typeface="Calibri"/>
                <a:cs typeface="Calibri"/>
                <a:sym typeface="Calibri"/>
              </a:rPr>
              <a:t>We faciliteren de curlingsport in Nederland en bouwen aan een infrastructuur, waarmee een wisselwerking ontstaat tussen een bredere basis met een landelijke en regionale competities en een topsportbasis waar op internationaal niveau kan worden meegestreden in de top-tien van de wereld en deelname aan de Olympische Spelen kan worden bewerkstelligd. </a:t>
            </a:r>
            <a:br>
              <a:rPr b="0" i="0" lang="nl-NL" sz="1600" u="none" cap="none" strike="noStrike">
                <a:solidFill>
                  <a:schemeClr val="dk1"/>
                </a:solidFill>
                <a:latin typeface="Calibri"/>
                <a:ea typeface="Calibri"/>
                <a:cs typeface="Calibri"/>
                <a:sym typeface="Calibri"/>
              </a:rPr>
            </a:br>
            <a:br>
              <a:rPr b="0" i="0" lang="nl-NL" sz="1600" u="none" cap="none" strike="noStrike">
                <a:solidFill>
                  <a:schemeClr val="dk1"/>
                </a:solidFill>
                <a:latin typeface="Calibri"/>
                <a:ea typeface="Calibri"/>
                <a:cs typeface="Calibri"/>
                <a:sym typeface="Calibri"/>
              </a:rPr>
            </a:br>
            <a:br>
              <a:rPr b="0" i="0" lang="nl-NL" sz="1600" u="none" cap="none" strike="noStrike">
                <a:solidFill>
                  <a:schemeClr val="dk1"/>
                </a:solidFill>
                <a:latin typeface="Calibri"/>
                <a:ea typeface="Calibri"/>
                <a:cs typeface="Calibri"/>
                <a:sym typeface="Calibri"/>
              </a:rPr>
            </a:br>
            <a:br>
              <a:rPr b="0" i="0" lang="nl-NL" sz="1600" u="none" cap="none" strike="noStrike">
                <a:solidFill>
                  <a:schemeClr val="dk1"/>
                </a:solidFill>
                <a:latin typeface="Calibri"/>
                <a:ea typeface="Calibri"/>
                <a:cs typeface="Calibri"/>
                <a:sym typeface="Calibri"/>
              </a:rPr>
            </a:br>
            <a:br>
              <a:rPr b="0" i="0" lang="nl-NL" sz="1600" u="none" cap="none" strike="noStrike">
                <a:solidFill>
                  <a:schemeClr val="dk1"/>
                </a:solidFill>
                <a:latin typeface="Calibri"/>
                <a:ea typeface="Calibri"/>
                <a:cs typeface="Calibri"/>
                <a:sym typeface="Calibri"/>
              </a:rPr>
            </a:br>
            <a:br>
              <a:rPr b="0" i="0" lang="nl-NL" sz="1600" u="none" cap="none" strike="noStrike">
                <a:solidFill>
                  <a:schemeClr val="dk1"/>
                </a:solidFill>
                <a:latin typeface="Calibri"/>
                <a:ea typeface="Calibri"/>
                <a:cs typeface="Calibri"/>
                <a:sym typeface="Calibri"/>
              </a:rPr>
            </a:br>
            <a:br>
              <a:rPr b="0" i="0" lang="nl-NL"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p:txBody>
      </p:sp>
      <p:pic>
        <p:nvPicPr>
          <p:cNvPr descr="https://lh5.googleusercontent.com/6LGJWMszerKCIExw8DhgUy7eR8Y3g9RB2JqKuqzCWdmcAit3kjDhjVC-XWxjPCgqn1E3Hf6LRoWUgtXgv4r3S0nwxGo5m63Wrjs6G4cLUHJUS6Do8nBqVUXah8TM6LysSXypCFk" id="98" name="Google Shape;98;p3"/>
          <p:cNvPicPr preferRelativeResize="0"/>
          <p:nvPr/>
        </p:nvPicPr>
        <p:blipFill rotWithShape="1">
          <a:blip r:embed="rId3">
            <a:alphaModFix/>
          </a:blip>
          <a:srcRect b="0" l="0" r="0" t="0"/>
          <a:stretch/>
        </p:blipFill>
        <p:spPr>
          <a:xfrm>
            <a:off x="5445456" y="817243"/>
            <a:ext cx="6155141" cy="5247255"/>
          </a:xfrm>
          <a:prstGeom prst="rect">
            <a:avLst/>
          </a:prstGeom>
          <a:noFill/>
          <a:ln>
            <a:noFill/>
          </a:ln>
        </p:spPr>
      </p:pic>
      <p:sp>
        <p:nvSpPr>
          <p:cNvPr id="99" name="Google Shape;99;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nl-NL"/>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4"/>
          <p:cNvPicPr preferRelativeResize="0"/>
          <p:nvPr/>
        </p:nvPicPr>
        <p:blipFill rotWithShape="1">
          <a:blip r:embed="rId3">
            <a:alphaModFix/>
          </a:blip>
          <a:srcRect b="15" l="0" r="0" t="0"/>
          <a:stretch/>
        </p:blipFill>
        <p:spPr>
          <a:xfrm>
            <a:off x="6106885" y="-10890"/>
            <a:ext cx="6073176" cy="3415531"/>
          </a:xfrm>
          <a:prstGeom prst="rect">
            <a:avLst/>
          </a:prstGeom>
          <a:noFill/>
          <a:ln>
            <a:noFill/>
          </a:ln>
        </p:spPr>
      </p:pic>
      <p:sp>
        <p:nvSpPr>
          <p:cNvPr id="106" name="Google Shape;106;p4"/>
          <p:cNvSpPr txBox="1"/>
          <p:nvPr/>
        </p:nvSpPr>
        <p:spPr>
          <a:xfrm>
            <a:off x="175224" y="62796"/>
            <a:ext cx="5931662" cy="697509"/>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3733"/>
              <a:buFont typeface="Arial"/>
              <a:buNone/>
            </a:pPr>
            <a:r>
              <a:rPr b="1" i="0" lang="nl-NL" sz="3733" u="none" cap="none" strike="noStrike">
                <a:solidFill>
                  <a:schemeClr val="dk1"/>
                </a:solidFill>
                <a:latin typeface="Arial"/>
                <a:ea typeface="Arial"/>
                <a:cs typeface="Arial"/>
                <a:sym typeface="Arial"/>
              </a:rPr>
              <a:t>Aanpak over 10 jaar</a:t>
            </a:r>
            <a:endParaRPr b="0" i="0" sz="1867" u="none" cap="none" strike="noStrike">
              <a:solidFill>
                <a:srgbClr val="000000"/>
              </a:solidFill>
              <a:latin typeface="Arial"/>
              <a:ea typeface="Arial"/>
              <a:cs typeface="Arial"/>
              <a:sym typeface="Arial"/>
            </a:endParaRPr>
          </a:p>
        </p:txBody>
      </p:sp>
      <p:sp>
        <p:nvSpPr>
          <p:cNvPr id="107" name="Google Shape;107;p4"/>
          <p:cNvSpPr txBox="1"/>
          <p:nvPr/>
        </p:nvSpPr>
        <p:spPr>
          <a:xfrm>
            <a:off x="22825" y="965682"/>
            <a:ext cx="5996800" cy="2175221"/>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2667"/>
              <a:buFont typeface="Arial"/>
              <a:buNone/>
            </a:pPr>
            <a:r>
              <a:rPr b="1" i="0" lang="nl-NL" sz="2667" u="none" cap="none" strike="noStrike">
                <a:solidFill>
                  <a:schemeClr val="dk1"/>
                </a:solidFill>
                <a:latin typeface="Arial"/>
                <a:ea typeface="Arial"/>
                <a:cs typeface="Arial"/>
                <a:sym typeface="Arial"/>
              </a:rPr>
              <a:t>Visie combineren met actieplan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67"/>
              <a:buFont typeface="Arial"/>
              <a:buNone/>
            </a:pPr>
            <a:r>
              <a:rPr b="1" i="0" lang="nl-NL" sz="2667" u="none" cap="none" strike="noStrike">
                <a:solidFill>
                  <a:schemeClr val="dk1"/>
                </a:solidFill>
                <a:latin typeface="Arial"/>
                <a:ea typeface="Arial"/>
                <a:cs typeface="Arial"/>
                <a:sym typeface="Arial"/>
              </a:rPr>
              <a:t>‘naar duurzaam topsportklimaat’</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67"/>
              <a:buFont typeface="Arial"/>
              <a:buNone/>
            </a:pPr>
            <a:r>
              <a:rPr b="1" i="0" lang="nl-NL" sz="2667" u="none" cap="none" strike="noStrike">
                <a:solidFill>
                  <a:schemeClr val="dk1"/>
                </a:solidFill>
                <a:latin typeface="Arial"/>
                <a:ea typeface="Arial"/>
                <a:cs typeface="Arial"/>
                <a:sym typeface="Arial"/>
              </a:rPr>
              <a:t>met meerdere Olympische disciplines</a:t>
            </a:r>
            <a:r>
              <a:rPr b="0" i="0" lang="nl-NL" sz="1867" u="none" cap="none" strike="noStrike">
                <a:solidFill>
                  <a:srgbClr val="000000"/>
                </a:solidFill>
                <a:latin typeface="Arial"/>
                <a:ea typeface="Arial"/>
                <a:cs typeface="Arial"/>
                <a:sym typeface="Arial"/>
              </a:rPr>
              <a:t> </a:t>
            </a:r>
            <a:r>
              <a:rPr b="1" i="0" lang="nl-NL" sz="2667" u="none" cap="none" strike="noStrike">
                <a:solidFill>
                  <a:schemeClr val="dk1"/>
                </a:solidFill>
                <a:latin typeface="Arial"/>
                <a:ea typeface="Arial"/>
                <a:cs typeface="Arial"/>
                <a:sym typeface="Arial"/>
              </a:rPr>
              <a:t>en continue aanwas van talenten</a:t>
            </a:r>
            <a:endParaRPr b="0" i="0" sz="1867" u="none" cap="none" strike="noStrike">
              <a:solidFill>
                <a:srgbClr val="000000"/>
              </a:solidFill>
              <a:latin typeface="Arial"/>
              <a:ea typeface="Arial"/>
              <a:cs typeface="Arial"/>
              <a:sym typeface="Arial"/>
            </a:endParaRPr>
          </a:p>
        </p:txBody>
      </p:sp>
      <p:pic>
        <p:nvPicPr>
          <p:cNvPr id="108" name="Google Shape;108;p4"/>
          <p:cNvPicPr preferRelativeResize="0"/>
          <p:nvPr/>
        </p:nvPicPr>
        <p:blipFill rotWithShape="1">
          <a:blip r:embed="rId4">
            <a:alphaModFix/>
          </a:blip>
          <a:srcRect b="0" l="0" r="0" t="0"/>
          <a:stretch/>
        </p:blipFill>
        <p:spPr>
          <a:xfrm>
            <a:off x="22825" y="2584483"/>
            <a:ext cx="8327572" cy="4210721"/>
          </a:xfrm>
          <a:prstGeom prst="rect">
            <a:avLst/>
          </a:prstGeom>
          <a:noFill/>
          <a:ln>
            <a:noFill/>
          </a:ln>
        </p:spPr>
      </p:pic>
      <p:sp>
        <p:nvSpPr>
          <p:cNvPr id="109" name="Google Shape;10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nl-NL"/>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aphicFrame>
        <p:nvGraphicFramePr>
          <p:cNvPr id="115" name="Google Shape;115;p5"/>
          <p:cNvGraphicFramePr/>
          <p:nvPr/>
        </p:nvGraphicFramePr>
        <p:xfrm>
          <a:off x="643467" y="1246505"/>
          <a:ext cx="3000000" cy="3000000"/>
        </p:xfrm>
        <a:graphic>
          <a:graphicData uri="http://schemas.openxmlformats.org/drawingml/2006/table">
            <a:tbl>
              <a:tblPr>
                <a:noFill/>
                <a:tableStyleId>{B62B95CC-C9C7-4E62-9D08-CD1A49704C86}</a:tableStyleId>
              </a:tblPr>
              <a:tblGrid>
                <a:gridCol w="3526975"/>
                <a:gridCol w="2502000"/>
                <a:gridCol w="2518500"/>
                <a:gridCol w="2357625"/>
              </a:tblGrid>
              <a:tr h="740500">
                <a:tc>
                  <a:txBody>
                    <a:bodyPr/>
                    <a:lstStyle/>
                    <a:p>
                      <a:pPr indent="0" lvl="0" marL="0" marR="0" rtl="0" algn="l">
                        <a:lnSpc>
                          <a:spcPct val="115000"/>
                        </a:lnSpc>
                        <a:spcBef>
                          <a:spcPts val="0"/>
                        </a:spcBef>
                        <a:spcAft>
                          <a:spcPts val="0"/>
                        </a:spcAft>
                        <a:buClr>
                          <a:srgbClr val="000000"/>
                        </a:buClr>
                        <a:buSzPts val="1100"/>
                        <a:buFont typeface="Arial"/>
                        <a:buNone/>
                      </a:pPr>
                      <a:r>
                        <a:rPr b="0" i="0" lang="nl-NL" sz="1500" u="none" cap="none" strike="noStrike">
                          <a:latin typeface="Arial"/>
                          <a:ea typeface="Arial"/>
                          <a:cs typeface="Arial"/>
                          <a:sym typeface="Arial"/>
                        </a:rPr>
                        <a:t> </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Niveau 1: participatie en clubs</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Niveau 2: ontwikkeling en training</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Niveau 3: prestatieve topsport</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r h="966675">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Doel 1: curling op een steenworp afstand van elke Nederlander</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1.1</a:t>
                      </a:r>
                      <a:r>
                        <a:rPr b="0" i="0" lang="nl-NL" sz="1500" u="none" cap="none" strike="noStrike">
                          <a:latin typeface="Arial"/>
                          <a:ea typeface="Arial"/>
                          <a:cs typeface="Arial"/>
                          <a:sym typeface="Arial"/>
                        </a:rPr>
                        <a:t> Curling op alle Nederlandse kunstijsbanen</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2.1</a:t>
                      </a:r>
                      <a:r>
                        <a:rPr b="0" i="0" lang="nl-NL" sz="1500" u="none" cap="none" strike="noStrike">
                          <a:latin typeface="Arial"/>
                          <a:ea typeface="Arial"/>
                          <a:cs typeface="Arial"/>
                          <a:sym typeface="Arial"/>
                        </a:rPr>
                        <a:t> Iedereen welkom bij verenigingen en aanbieders van curling</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3.1</a:t>
                      </a:r>
                      <a:r>
                        <a:rPr b="0" i="0" lang="nl-NL" sz="1500" u="none" cap="none" strike="noStrike">
                          <a:latin typeface="Arial"/>
                          <a:ea typeface="Arial"/>
                          <a:cs typeface="Arial"/>
                          <a:sym typeface="Arial"/>
                        </a:rPr>
                        <a:t> Structureel programma voor talentontwikkeling</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r h="966675">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Doel 2: NL maakt kennis met schoonheid van curling</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1.2</a:t>
                      </a:r>
                      <a:r>
                        <a:rPr b="0" i="0" lang="nl-NL" sz="1500" u="none" cap="none" strike="noStrike">
                          <a:latin typeface="Arial"/>
                          <a:ea typeface="Arial"/>
                          <a:cs typeface="Arial"/>
                          <a:sym typeface="Arial"/>
                        </a:rPr>
                        <a:t> Curling zichtbaar in beeld en geluid in en voor heel Nederland</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2.2</a:t>
                      </a:r>
                      <a:r>
                        <a:rPr b="0" i="0" lang="nl-NL" sz="1500" u="none" cap="none" strike="noStrike">
                          <a:latin typeface="Arial"/>
                          <a:ea typeface="Arial"/>
                          <a:cs typeface="Arial"/>
                          <a:sym typeface="Arial"/>
                        </a:rPr>
                        <a:t> Jaarlijkse opleidingen voor trainers, instructeurs en ijsmakers</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3.2</a:t>
                      </a:r>
                      <a:r>
                        <a:rPr b="0" i="0" lang="nl-NL" sz="1500" u="none" cap="none" strike="noStrike">
                          <a:latin typeface="Arial"/>
                          <a:ea typeface="Arial"/>
                          <a:cs typeface="Arial"/>
                          <a:sym typeface="Arial"/>
                        </a:rPr>
                        <a:t> Programma staat door financiële stevige solide basis</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425">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Doel 3: Nederlands sportief succes is dichterbij dan men denkt</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1.3</a:t>
                      </a:r>
                      <a:r>
                        <a:rPr b="0" i="0" lang="nl-NL" sz="1500" u="none" cap="none" strike="noStrike">
                          <a:latin typeface="Arial"/>
                          <a:ea typeface="Arial"/>
                          <a:cs typeface="Arial"/>
                          <a:sym typeface="Arial"/>
                        </a:rPr>
                        <a:t> Talenten- en breedtesportdagen voor ontmoeting en versterking</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2.3</a:t>
                      </a:r>
                      <a:r>
                        <a:rPr b="0" i="0" lang="nl-NL" sz="1500" u="none" cap="none" strike="noStrike">
                          <a:latin typeface="Arial"/>
                          <a:ea typeface="Arial"/>
                          <a:cs typeface="Arial"/>
                          <a:sym typeface="Arial"/>
                        </a:rPr>
                        <a:t> NL Curling League en jaarlijks minstens 1 internationaal event</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3.3</a:t>
                      </a:r>
                      <a:r>
                        <a:rPr b="0" i="0" lang="nl-NL" sz="1500" u="none" cap="none" strike="noStrike">
                          <a:latin typeface="Arial"/>
                          <a:ea typeface="Arial"/>
                          <a:cs typeface="Arial"/>
                          <a:sym typeface="Arial"/>
                        </a:rPr>
                        <a:t> Topsportprogramma’s voor alle disciplines</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40500">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Doel 4: Het aantal curlinglocaties in Nederland uitbreiden</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1.4</a:t>
                      </a:r>
                      <a:r>
                        <a:rPr b="0" i="0" lang="nl-NL" sz="1500" u="none" cap="none" strike="noStrike">
                          <a:latin typeface="Arial"/>
                          <a:ea typeface="Arial"/>
                          <a:cs typeface="Arial"/>
                          <a:sym typeface="Arial"/>
                        </a:rPr>
                        <a:t> Meerdere ‘dedicated’ curlinglocaties</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2.4</a:t>
                      </a:r>
                      <a:r>
                        <a:rPr b="0" i="0" lang="nl-NL" sz="1500" u="none" cap="none" strike="noStrike">
                          <a:latin typeface="Arial"/>
                          <a:ea typeface="Arial"/>
                          <a:cs typeface="Arial"/>
                          <a:sym typeface="Arial"/>
                        </a:rPr>
                        <a:t> Alle ijsbanen gecertificeerd voor curlingaanbod</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3.4</a:t>
                      </a:r>
                      <a:r>
                        <a:rPr b="0" i="0" lang="nl-NL" sz="1500" u="none" cap="none" strike="noStrike">
                          <a:latin typeface="Arial"/>
                          <a:ea typeface="Arial"/>
                          <a:cs typeface="Arial"/>
                          <a:sym typeface="Arial"/>
                        </a:rPr>
                        <a:t> Topcurlingijs om te strijden met wereldtop</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r>
              <a:tr h="966625">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Doel 5: Iedere Nederlander heeft minimaal 1 keer curling gespeeld</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1.5</a:t>
                      </a:r>
                      <a:r>
                        <a:rPr b="0" i="0" lang="nl-NL" sz="1500" u="none" cap="none" strike="noStrike">
                          <a:latin typeface="Arial"/>
                          <a:ea typeface="Arial"/>
                          <a:cs typeface="Arial"/>
                          <a:sym typeface="Arial"/>
                        </a:rPr>
                        <a:t> Aanbod van ‘tafelcurling’ tot ‘Olympisch curling’</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2.5</a:t>
                      </a:r>
                      <a:r>
                        <a:rPr b="0" i="0" lang="nl-NL" sz="1500" u="none" cap="none" strike="noStrike">
                          <a:latin typeface="Arial"/>
                          <a:ea typeface="Arial"/>
                          <a:cs typeface="Arial"/>
                          <a:sym typeface="Arial"/>
                        </a:rPr>
                        <a:t> CBZ als House of Curling; de centrale spot voor curlingaanbod</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rPr>
                        <a:t>3.5</a:t>
                      </a:r>
                      <a:r>
                        <a:rPr b="0" i="0" lang="nl-NL" sz="1500" u="none" cap="none" strike="noStrike">
                          <a:latin typeface="Arial"/>
                          <a:ea typeface="Arial"/>
                          <a:cs typeface="Arial"/>
                          <a:sym typeface="Arial"/>
                        </a:rPr>
                        <a:t> Iedereen is supporter van TeamNL Curling</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r>
            </a:tbl>
          </a:graphicData>
        </a:graphic>
      </p:graphicFrame>
      <p:sp>
        <p:nvSpPr>
          <p:cNvPr id="116" name="Google Shape;116;p5"/>
          <p:cNvSpPr txBox="1"/>
          <p:nvPr>
            <p:ph type="title"/>
          </p:nvPr>
        </p:nvSpPr>
        <p:spPr>
          <a:xfrm>
            <a:off x="643467" y="289333"/>
            <a:ext cx="9029600" cy="10280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SzPts val="3200"/>
              <a:buNone/>
            </a:pPr>
            <a:r>
              <a:rPr b="1" lang="nl-NL">
                <a:latin typeface="Arial"/>
                <a:ea typeface="Arial"/>
                <a:cs typeface="Arial"/>
                <a:sym typeface="Arial"/>
              </a:rPr>
              <a:t>Waar staan we in 2032?</a:t>
            </a:r>
            <a:endParaRPr b="1"/>
          </a:p>
        </p:txBody>
      </p:sp>
      <p:pic>
        <p:nvPicPr>
          <p:cNvPr descr="https://lh5.googleusercontent.com/6LGJWMszerKCIExw8DhgUy7eR8Y3g9RB2JqKuqzCWdmcAit3kjDhjVC-XWxjPCgqn1E3Hf6LRoWUgtXgv4r3S0nwxGo5m63Wrjs6G4cLUHJUS6Do8nBqVUXah8TM6LysSXypCFk" id="117" name="Google Shape;117;p5"/>
          <p:cNvPicPr preferRelativeResize="0"/>
          <p:nvPr/>
        </p:nvPicPr>
        <p:blipFill rotWithShape="1">
          <a:blip r:embed="rId3">
            <a:alphaModFix/>
          </a:blip>
          <a:srcRect b="0" l="0" r="0" t="0"/>
          <a:stretch/>
        </p:blipFill>
        <p:spPr>
          <a:xfrm>
            <a:off x="10570025" y="22308"/>
            <a:ext cx="1578428" cy="134369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8"/>
          <p:cNvSpPr txBox="1"/>
          <p:nvPr>
            <p:ph type="title"/>
          </p:nvPr>
        </p:nvSpPr>
        <p:spPr>
          <a:xfrm>
            <a:off x="643467" y="289333"/>
            <a:ext cx="9029700" cy="10281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SzPts val="3200"/>
              <a:buNone/>
            </a:pPr>
            <a:r>
              <a:rPr b="1" lang="nl-NL">
                <a:latin typeface="Arial"/>
                <a:ea typeface="Arial"/>
                <a:cs typeface="Arial"/>
                <a:sym typeface="Arial"/>
                <a:extLst>
                  <a:ext uri="http://customooxmlschemas.google.com/">
                    <go:slidesCustomData xmlns:go="http://customooxmlschemas.google.com/" textRoundtripDataId="0"/>
                  </a:ext>
                </a:extLst>
              </a:rPr>
              <a:t>Realisatie jaarplan 2024/2025</a:t>
            </a:r>
            <a:endParaRPr b="1"/>
          </a:p>
        </p:txBody>
      </p:sp>
      <p:pic>
        <p:nvPicPr>
          <p:cNvPr descr="https://lh5.googleusercontent.com/6LGJWMszerKCIExw8DhgUy7eR8Y3g9RB2JqKuqzCWdmcAit3kjDhjVC-XWxjPCgqn1E3Hf6LRoWUgtXgv4r3S0nwxGo5m63Wrjs6G4cLUHJUS6Do8nBqVUXah8TM6LysSXypCFk" id="124" name="Google Shape;124;p8"/>
          <p:cNvPicPr preferRelativeResize="0"/>
          <p:nvPr/>
        </p:nvPicPr>
        <p:blipFill rotWithShape="1">
          <a:blip r:embed="rId3">
            <a:alphaModFix/>
          </a:blip>
          <a:srcRect b="0" l="0" r="0" t="0"/>
          <a:stretch/>
        </p:blipFill>
        <p:spPr>
          <a:xfrm>
            <a:off x="10570025" y="22308"/>
            <a:ext cx="1578428" cy="1343697"/>
          </a:xfrm>
          <a:prstGeom prst="rect">
            <a:avLst/>
          </a:prstGeom>
          <a:noFill/>
          <a:ln>
            <a:noFill/>
          </a:ln>
        </p:spPr>
      </p:pic>
      <p:sp>
        <p:nvSpPr>
          <p:cNvPr id="125" name="Google Shape;125;p8"/>
          <p:cNvSpPr txBox="1"/>
          <p:nvPr>
            <p:ph idx="12" type="sldNum"/>
          </p:nvPr>
        </p:nvSpPr>
        <p:spPr>
          <a:xfrm>
            <a:off x="8449125" y="6432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nl-NL"/>
              <a:t>‹#›</a:t>
            </a:fld>
            <a:endParaRPr/>
          </a:p>
        </p:txBody>
      </p:sp>
      <p:graphicFrame>
        <p:nvGraphicFramePr>
          <p:cNvPr id="126" name="Google Shape;126;p8"/>
          <p:cNvGraphicFramePr/>
          <p:nvPr/>
        </p:nvGraphicFramePr>
        <p:xfrm>
          <a:off x="287217" y="1041280"/>
          <a:ext cx="3000000" cy="3000000"/>
        </p:xfrm>
        <a:graphic>
          <a:graphicData uri="http://schemas.openxmlformats.org/drawingml/2006/table">
            <a:tbl>
              <a:tblPr>
                <a:noFill/>
                <a:tableStyleId>{B62B95CC-C9C7-4E62-9D08-CD1A49704C86}</a:tableStyleId>
              </a:tblPr>
              <a:tblGrid>
                <a:gridCol w="3526975"/>
                <a:gridCol w="2502000"/>
                <a:gridCol w="2518500"/>
                <a:gridCol w="2357625"/>
              </a:tblGrid>
              <a:tr h="740500">
                <a:tc>
                  <a:txBody>
                    <a:bodyPr/>
                    <a:lstStyle/>
                    <a:p>
                      <a:pPr indent="0" lvl="0" marL="0" marR="0" rtl="0" algn="l">
                        <a:lnSpc>
                          <a:spcPct val="115000"/>
                        </a:lnSpc>
                        <a:spcBef>
                          <a:spcPts val="0"/>
                        </a:spcBef>
                        <a:spcAft>
                          <a:spcPts val="0"/>
                        </a:spcAft>
                        <a:buClr>
                          <a:srgbClr val="000000"/>
                        </a:buClr>
                        <a:buSzPts val="1100"/>
                        <a:buFont typeface="Arial"/>
                        <a:buNone/>
                      </a:pPr>
                      <a:r>
                        <a:rPr b="0" i="0" lang="nl-NL" sz="1500" u="none" cap="none" strike="noStrike">
                          <a:latin typeface="Arial"/>
                          <a:ea typeface="Arial"/>
                          <a:cs typeface="Arial"/>
                          <a:sym typeface="Arial"/>
                        </a:rPr>
                        <a:t> </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Niveau 1: participatie en clubs</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Niveau 2: ontwikkeling en training</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Niveau 3: prestatieve topsport</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r h="966675">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Doel 1: curling op een steenworp afstand van elke Nederlander</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highlight>
                            <a:srgbClr val="00FF00"/>
                          </a:highlight>
                          <a:latin typeface="Arial"/>
                          <a:ea typeface="Arial"/>
                          <a:cs typeface="Arial"/>
                          <a:sym typeface="Arial"/>
                        </a:rPr>
                        <a:t>1.1</a:t>
                      </a:r>
                      <a:r>
                        <a:rPr lang="nl-NL" sz="1500" u="none" cap="none" strike="noStrike">
                          <a:highlight>
                            <a:srgbClr val="00FF00"/>
                          </a:highlight>
                        </a:rPr>
                        <a:t> Helder overzicht met ‘landkaart’ waar het realistisch is dat curling gespeeld kan gaan worden</a:t>
                      </a:r>
                      <a:r>
                        <a:rPr lang="nl-NL" sz="1500" u="none" cap="none" strike="noStrike"/>
                        <a:t> </a:t>
                      </a:r>
                      <a:endParaRPr sz="1500" u="none" cap="none" strike="noStrike">
                        <a:highlight>
                          <a:srgbClr val="FFFF00"/>
                        </a:highlight>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highlight>
                            <a:srgbClr val="FF9300"/>
                          </a:highlight>
                          <a:latin typeface="Arial"/>
                          <a:ea typeface="Arial"/>
                          <a:cs typeface="Arial"/>
                          <a:sym typeface="Arial"/>
                        </a:rPr>
                        <a:t>2.1</a:t>
                      </a:r>
                      <a:r>
                        <a:rPr b="0" i="0" lang="nl-NL" sz="1500" u="none" cap="none" strike="noStrike">
                          <a:highlight>
                            <a:srgbClr val="FF9300"/>
                          </a:highlight>
                          <a:latin typeface="Arial"/>
                          <a:ea typeface="Arial"/>
                          <a:cs typeface="Arial"/>
                          <a:sym typeface="Arial"/>
                        </a:rPr>
                        <a:t> </a:t>
                      </a:r>
                      <a:r>
                        <a:rPr lang="nl-NL" sz="1500" u="none" cap="none" strike="noStrike">
                          <a:highlight>
                            <a:srgbClr val="FF9300"/>
                          </a:highlight>
                        </a:rPr>
                        <a:t>Rolstoelcurlingdag organiseren en alle verenigingen veilig sportklimaat</a:t>
                      </a:r>
                      <a:endParaRPr b="0" i="0" sz="2400" u="none" cap="none" strike="noStrike">
                        <a:highlight>
                          <a:srgbClr val="FF9300"/>
                        </a:highlight>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highlight>
                            <a:srgbClr val="FF0000"/>
                          </a:highlight>
                          <a:latin typeface="Arial"/>
                          <a:ea typeface="Arial"/>
                          <a:cs typeface="Arial"/>
                          <a:sym typeface="Arial"/>
                        </a:rPr>
                        <a:t>3.1</a:t>
                      </a:r>
                      <a:r>
                        <a:rPr b="0" i="0" lang="nl-NL" sz="1500" u="none" cap="none" strike="noStrike">
                          <a:highlight>
                            <a:srgbClr val="FF0000"/>
                          </a:highlight>
                          <a:latin typeface="Arial"/>
                          <a:ea typeface="Arial"/>
                          <a:cs typeface="Arial"/>
                          <a:sym typeface="Arial"/>
                        </a:rPr>
                        <a:t> Structureel programma voor talentontwikkeling met meer talenten</a:t>
                      </a:r>
                      <a:endParaRPr b="0" i="0" sz="2400" u="none" cap="none" strike="noStrike">
                        <a:highlight>
                          <a:srgbClr val="FF0000"/>
                        </a:highlight>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r h="966675">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Doel 2: NL maakt kennis met schoonheid van curling</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highlight>
                            <a:schemeClr val="accent2"/>
                          </a:highlight>
                          <a:latin typeface="Arial"/>
                          <a:ea typeface="Arial"/>
                          <a:cs typeface="Arial"/>
                          <a:sym typeface="Arial"/>
                        </a:rPr>
                        <a:t>1.2</a:t>
                      </a:r>
                      <a:r>
                        <a:rPr b="0" i="0" lang="nl-NL" sz="1500" u="none" cap="none" strike="noStrike">
                          <a:highlight>
                            <a:schemeClr val="accent2"/>
                          </a:highlight>
                          <a:latin typeface="Arial"/>
                          <a:ea typeface="Arial"/>
                          <a:cs typeface="Arial"/>
                          <a:sym typeface="Arial"/>
                        </a:rPr>
                        <a:t> </a:t>
                      </a:r>
                      <a:r>
                        <a:rPr lang="nl-NL" sz="1500" u="none" cap="none" strike="noStrike">
                          <a:highlight>
                            <a:schemeClr val="accent2"/>
                          </a:highlight>
                        </a:rPr>
                        <a:t>S</a:t>
                      </a:r>
                      <a:r>
                        <a:rPr b="0" i="0" lang="nl-NL" sz="1500" u="none" cap="none" strike="noStrike">
                          <a:highlight>
                            <a:schemeClr val="accent2"/>
                          </a:highlight>
                          <a:latin typeface="Arial"/>
                          <a:ea typeface="Arial"/>
                          <a:cs typeface="Arial"/>
                          <a:sym typeface="Arial"/>
                        </a:rPr>
                        <a:t>ocial media aanpak </a:t>
                      </a:r>
                      <a:r>
                        <a:rPr lang="nl-NL" sz="1500" u="none" cap="none" strike="noStrike">
                          <a:highlight>
                            <a:schemeClr val="accent2"/>
                          </a:highlight>
                        </a:rPr>
                        <a:t>intensiveren</a:t>
                      </a:r>
                      <a:r>
                        <a:rPr b="0" i="0" lang="nl-NL" sz="1500" u="none" cap="none" strike="noStrike">
                          <a:highlight>
                            <a:schemeClr val="accent2"/>
                          </a:highlight>
                          <a:latin typeface="Arial"/>
                          <a:ea typeface="Arial"/>
                          <a:cs typeface="Arial"/>
                          <a:sym typeface="Arial"/>
                        </a:rPr>
                        <a:t>. Commissie communicatie oprichten.</a:t>
                      </a:r>
                      <a:endParaRPr b="0" i="0" sz="2400" u="none" cap="none" strike="noStrike">
                        <a:highlight>
                          <a:schemeClr val="accent2"/>
                        </a:highlight>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highlight>
                            <a:srgbClr val="FF9300"/>
                          </a:highlight>
                          <a:latin typeface="Arial"/>
                          <a:ea typeface="Arial"/>
                          <a:cs typeface="Arial"/>
                          <a:sym typeface="Arial"/>
                        </a:rPr>
                        <a:t>2.2</a:t>
                      </a:r>
                      <a:r>
                        <a:rPr b="0" i="0" lang="nl-NL" sz="1500" u="none" cap="none" strike="noStrike">
                          <a:highlight>
                            <a:srgbClr val="FF9300"/>
                          </a:highlight>
                          <a:latin typeface="Arial"/>
                          <a:ea typeface="Arial"/>
                          <a:cs typeface="Arial"/>
                          <a:sym typeface="Arial"/>
                        </a:rPr>
                        <a:t> Versterkt aanbod opleidingen voor trainers, instructeurs en ijsmakers</a:t>
                      </a:r>
                      <a:endParaRPr b="0" i="0" sz="2400" u="none" cap="none" strike="noStrike">
                        <a:highlight>
                          <a:srgbClr val="FF9300"/>
                        </a:highlight>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highlight>
                            <a:schemeClr val="accent2"/>
                          </a:highlight>
                          <a:latin typeface="Arial"/>
                          <a:ea typeface="Arial"/>
                          <a:cs typeface="Arial"/>
                          <a:sym typeface="Arial"/>
                        </a:rPr>
                        <a:t>3.2</a:t>
                      </a:r>
                      <a:r>
                        <a:rPr b="0" i="0" lang="nl-NL" sz="1500" u="none" cap="none" strike="noStrike">
                          <a:highlight>
                            <a:schemeClr val="accent2"/>
                          </a:highlight>
                          <a:latin typeface="Arial"/>
                          <a:ea typeface="Arial"/>
                          <a:cs typeface="Arial"/>
                          <a:sym typeface="Arial"/>
                        </a:rPr>
                        <a:t> </a:t>
                      </a:r>
                      <a:r>
                        <a:rPr lang="nl-NL" sz="1500" u="none" cap="none" strike="noStrike">
                          <a:highlight>
                            <a:schemeClr val="accent2"/>
                          </a:highlight>
                        </a:rPr>
                        <a:t>Doorbouwen met nieuwe hoofdpartner en meer subpartners</a:t>
                      </a:r>
                      <a:r>
                        <a:rPr b="0" i="0" lang="nl-NL" sz="1500" u="none" cap="none" strike="noStrike">
                          <a:highlight>
                            <a:schemeClr val="accent2"/>
                          </a:highlight>
                          <a:latin typeface="Arial"/>
                          <a:ea typeface="Arial"/>
                          <a:cs typeface="Arial"/>
                          <a:sym typeface="Arial"/>
                        </a:rPr>
                        <a:t>.</a:t>
                      </a:r>
                      <a:endParaRPr b="0" i="0" sz="2400" u="none" cap="none" strike="noStrike">
                        <a:highlight>
                          <a:schemeClr val="accent2"/>
                        </a:highlight>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0425">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Doel 3: Nederlands sportief succes is dichterbij dan men denkt</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highlight>
                            <a:srgbClr val="FF9900"/>
                          </a:highlight>
                          <a:latin typeface="Arial"/>
                          <a:ea typeface="Arial"/>
                          <a:cs typeface="Arial"/>
                          <a:sym typeface="Arial"/>
                        </a:rPr>
                        <a:t>1.3</a:t>
                      </a:r>
                      <a:r>
                        <a:rPr b="0" i="0" lang="nl-NL" sz="1500" u="none" cap="none" strike="noStrike">
                          <a:highlight>
                            <a:srgbClr val="FF9900"/>
                          </a:highlight>
                          <a:latin typeface="Arial"/>
                          <a:ea typeface="Arial"/>
                          <a:cs typeface="Arial"/>
                          <a:sym typeface="Arial"/>
                        </a:rPr>
                        <a:t> Een talenten- en een breedtesportdag.</a:t>
                      </a:r>
                      <a:r>
                        <a:rPr lang="nl-NL" sz="1500" u="none" cap="none" strike="noStrike">
                          <a:highlight>
                            <a:srgbClr val="FF9900"/>
                          </a:highlight>
                        </a:rPr>
                        <a:t> Jubileum wordt gevierd.</a:t>
                      </a:r>
                      <a:endParaRPr b="0" i="0" sz="2400" u="none" cap="none" strike="noStrike">
                        <a:highlight>
                          <a:srgbClr val="FF9900"/>
                        </a:highlight>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highlight>
                            <a:srgbClr val="FF0000"/>
                          </a:highlight>
                          <a:latin typeface="Arial"/>
                          <a:ea typeface="Arial"/>
                          <a:cs typeface="Arial"/>
                          <a:sym typeface="Arial"/>
                        </a:rPr>
                        <a:t>2.3</a:t>
                      </a:r>
                      <a:r>
                        <a:rPr b="0" i="0" lang="nl-NL" sz="1500" u="none" cap="none" strike="noStrike">
                          <a:highlight>
                            <a:srgbClr val="FF0000"/>
                          </a:highlight>
                          <a:latin typeface="Arial"/>
                          <a:ea typeface="Arial"/>
                          <a:cs typeface="Arial"/>
                          <a:sym typeface="Arial"/>
                        </a:rPr>
                        <a:t> </a:t>
                      </a:r>
                      <a:r>
                        <a:rPr lang="nl-NL" sz="1500" u="none" cap="none" strike="noStrike">
                          <a:highlight>
                            <a:srgbClr val="FF0000"/>
                          </a:highlight>
                        </a:rPr>
                        <a:t>Sunday League gespeeld op 6 zondagen</a:t>
                      </a:r>
                      <a:endParaRPr b="0" i="0" sz="2400" u="none" cap="none" strike="noStrike">
                        <a:highlight>
                          <a:srgbClr val="FF0000"/>
                        </a:highlight>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highlight>
                            <a:schemeClr val="accent2"/>
                          </a:highlight>
                          <a:latin typeface="Arial"/>
                          <a:ea typeface="Arial"/>
                          <a:cs typeface="Arial"/>
                          <a:sym typeface="Arial"/>
                        </a:rPr>
                        <a:t>3.3</a:t>
                      </a:r>
                      <a:r>
                        <a:rPr b="0" i="0" lang="nl-NL" sz="1500" u="none" cap="none" strike="noStrike">
                          <a:highlight>
                            <a:schemeClr val="accent2"/>
                          </a:highlight>
                          <a:latin typeface="Arial"/>
                          <a:ea typeface="Arial"/>
                          <a:cs typeface="Arial"/>
                          <a:sym typeface="Arial"/>
                        </a:rPr>
                        <a:t> Programma’s Heren, Dames en MD. Door prestaties meer geld.</a:t>
                      </a:r>
                      <a:endParaRPr b="0" i="0" sz="2400" u="none" cap="none" strike="noStrike">
                        <a:highlight>
                          <a:schemeClr val="accent2"/>
                        </a:highlight>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40500">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Doel 4: Het aantal curlinglocaties in Nederland uitbreiden</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highlight>
                            <a:srgbClr val="00FF00"/>
                          </a:highlight>
                          <a:latin typeface="Arial"/>
                          <a:ea typeface="Arial"/>
                          <a:cs typeface="Arial"/>
                          <a:sym typeface="Arial"/>
                        </a:rPr>
                        <a:t>1.4</a:t>
                      </a:r>
                      <a:r>
                        <a:rPr b="0" i="0" lang="nl-NL" sz="1500" u="none" cap="none" strike="noStrike">
                          <a:highlight>
                            <a:srgbClr val="00FF00"/>
                          </a:highlight>
                          <a:latin typeface="Arial"/>
                          <a:ea typeface="Arial"/>
                          <a:cs typeface="Arial"/>
                          <a:sym typeface="Arial"/>
                        </a:rPr>
                        <a:t> </a:t>
                      </a:r>
                      <a:r>
                        <a:rPr lang="nl-NL" sz="1500" u="none" cap="none" strike="noStrike">
                          <a:highlight>
                            <a:srgbClr val="00FF00"/>
                          </a:highlight>
                        </a:rPr>
                        <a:t>5 curlingverenigingen op 6 locaties</a:t>
                      </a:r>
                      <a:endParaRPr b="0" i="0" sz="2400" u="none" cap="none" strike="noStrike">
                        <a:highlight>
                          <a:srgbClr val="00FF00"/>
                        </a:highlight>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highlight>
                            <a:srgbClr val="00FF00"/>
                          </a:highlight>
                          <a:latin typeface="Arial"/>
                          <a:ea typeface="Arial"/>
                          <a:cs typeface="Arial"/>
                          <a:sym typeface="Arial"/>
                        </a:rPr>
                        <a:t>2.4</a:t>
                      </a:r>
                      <a:r>
                        <a:rPr b="0" i="0" lang="nl-NL" sz="1500" u="none" cap="none" strike="noStrike">
                          <a:highlight>
                            <a:srgbClr val="00FF00"/>
                          </a:highlight>
                          <a:latin typeface="Arial"/>
                          <a:ea typeface="Arial"/>
                          <a:cs typeface="Arial"/>
                          <a:sym typeface="Arial"/>
                        </a:rPr>
                        <a:t> </a:t>
                      </a:r>
                      <a:r>
                        <a:rPr lang="nl-NL" sz="1500" u="none" cap="none" strike="noStrike">
                          <a:highlight>
                            <a:srgbClr val="00FF00"/>
                          </a:highlight>
                        </a:rPr>
                        <a:t>Samenwerkingen uitbouwen ter versterking van de curlingsport</a:t>
                      </a:r>
                      <a:endParaRPr b="0" i="0" sz="2400" u="none" cap="none" strike="noStrike">
                        <a:highlight>
                          <a:srgbClr val="00FF00"/>
                        </a:highlight>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highlight>
                            <a:srgbClr val="FF0000"/>
                          </a:highlight>
                          <a:latin typeface="Arial"/>
                          <a:ea typeface="Arial"/>
                          <a:cs typeface="Arial"/>
                          <a:sym typeface="Arial"/>
                        </a:rPr>
                        <a:t>3.4</a:t>
                      </a:r>
                      <a:r>
                        <a:rPr b="0" i="0" lang="nl-NL" sz="1500" u="none" cap="none" strike="noStrike">
                          <a:highlight>
                            <a:srgbClr val="FF0000"/>
                          </a:highlight>
                          <a:latin typeface="Arial"/>
                          <a:ea typeface="Arial"/>
                          <a:cs typeface="Arial"/>
                          <a:sym typeface="Arial"/>
                        </a:rPr>
                        <a:t> Topcurlingijs wordt bereikbaar.</a:t>
                      </a:r>
                      <a:endParaRPr b="0" i="0" sz="2400" u="none" cap="none" strike="noStrike">
                        <a:highlight>
                          <a:srgbClr val="FF0000"/>
                        </a:highlight>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0070C0"/>
                    </a:solidFill>
                  </a:tcPr>
                </a:tc>
              </a:tr>
              <a:tr h="966625">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none" cap="none" strike="noStrike">
                          <a:latin typeface="Arial"/>
                          <a:ea typeface="Arial"/>
                          <a:cs typeface="Arial"/>
                          <a:sym typeface="Arial"/>
                        </a:rPr>
                        <a:t>Doel 5: Iedere Nederlander heeft minimaal 1 keer curling gespeeld</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highlight>
                            <a:srgbClr val="FF9300"/>
                          </a:highlight>
                          <a:latin typeface="Arial"/>
                          <a:ea typeface="Arial"/>
                          <a:cs typeface="Arial"/>
                          <a:sym typeface="Arial"/>
                        </a:rPr>
                        <a:t>1.5</a:t>
                      </a:r>
                      <a:r>
                        <a:rPr b="0" i="0" lang="nl-NL" sz="1500" u="none" cap="none" strike="noStrike">
                          <a:highlight>
                            <a:srgbClr val="FF9300"/>
                          </a:highlight>
                          <a:latin typeface="Arial"/>
                          <a:ea typeface="Arial"/>
                          <a:cs typeface="Arial"/>
                          <a:sym typeface="Arial"/>
                        </a:rPr>
                        <a:t> </a:t>
                      </a:r>
                      <a:r>
                        <a:rPr lang="nl-NL" sz="1500" u="none" cap="none" strike="noStrike">
                          <a:highlight>
                            <a:srgbClr val="FF9300"/>
                          </a:highlight>
                        </a:rPr>
                        <a:t>De floorcurlingbanen van de NCB worden jaarlijks op minimaal 20 </a:t>
                      </a:r>
                      <a:endParaRPr sz="1500" u="none" cap="none" strike="noStrike">
                        <a:highlight>
                          <a:srgbClr val="FF9300"/>
                        </a:highlight>
                      </a:endParaRPr>
                    </a:p>
                    <a:p>
                      <a:pPr indent="0" lvl="0" marL="0" marR="0" rtl="0" algn="l">
                        <a:lnSpc>
                          <a:spcPct val="115000"/>
                        </a:lnSpc>
                        <a:spcBef>
                          <a:spcPts val="0"/>
                        </a:spcBef>
                        <a:spcAft>
                          <a:spcPts val="0"/>
                        </a:spcAft>
                        <a:buClr>
                          <a:srgbClr val="000000"/>
                        </a:buClr>
                        <a:buSzPts val="1100"/>
                        <a:buFont typeface="Arial"/>
                        <a:buNone/>
                      </a:pPr>
                      <a:r>
                        <a:rPr lang="nl-NL" sz="1500" u="none" cap="none" strike="noStrike">
                          <a:highlight>
                            <a:srgbClr val="FF9300"/>
                          </a:highlight>
                        </a:rPr>
                        <a:t>plaatsen ingezet.</a:t>
                      </a:r>
                      <a:endParaRPr sz="1500" u="none" cap="none" strike="noStrike">
                        <a:highlight>
                          <a:srgbClr val="FF9300"/>
                        </a:highlight>
                      </a:endParaRPr>
                    </a:p>
                  </a:txBody>
                  <a:tcPr marT="82500" marB="82500" marR="82500" marL="82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latin typeface="Arial"/>
                          <a:ea typeface="Arial"/>
                          <a:cs typeface="Arial"/>
                          <a:sym typeface="Arial"/>
                          <a:extLst>
                            <a:ext uri="http://customooxmlschemas.google.com/">
                              <go:slidesCustomData xmlns:go="http://customooxmlschemas.google.com/" textRoundtripDataId="1"/>
                            </a:ext>
                          </a:extLst>
                        </a:rPr>
                        <a:t>2.5</a:t>
                      </a:r>
                      <a:r>
                        <a:rPr b="0" i="0" lang="nl-NL" sz="1500" u="none" cap="none" strike="noStrike">
                          <a:latin typeface="Arial"/>
                          <a:ea typeface="Arial"/>
                          <a:cs typeface="Arial"/>
                          <a:sym typeface="Arial"/>
                          <a:extLst>
                            <a:ext uri="http://customooxmlschemas.google.com/">
                              <go:slidesCustomData xmlns:go="http://customooxmlschemas.google.com/" textRoundtripDataId="2"/>
                            </a:ext>
                          </a:extLst>
                        </a:rPr>
                        <a:t> CBZ als House of Curling; </a:t>
                      </a:r>
                      <a:r>
                        <a:rPr lang="nl-NL" sz="1500" u="none" cap="none" strike="noStrike">
                          <a:extLst>
                            <a:ext uri="http://customooxmlschemas.google.com/">
                              <go:slidesCustomData xmlns:go="http://customooxmlschemas.google.com/" textRoundtripDataId="3"/>
                            </a:ext>
                          </a:extLst>
                        </a:rPr>
                        <a:t>uitvoering vastgestelde adviezen ten aanzien van constructie.</a:t>
                      </a:r>
                      <a:r>
                        <a:rPr b="0" i="0" lang="nl-NL" sz="1500" u="none" cap="none" strike="noStrike">
                          <a:latin typeface="Arial"/>
                          <a:ea typeface="Arial"/>
                          <a:cs typeface="Arial"/>
                          <a:sym typeface="Arial"/>
                          <a:extLst>
                            <a:ext uri="http://customooxmlschemas.google.com/">
                              <go:slidesCustomData xmlns:go="http://customooxmlschemas.google.com/" textRoundtripDataId="4"/>
                            </a:ext>
                          </a:extLst>
                        </a:rPr>
                        <a:t>.</a:t>
                      </a:r>
                      <a:endParaRPr b="0" i="0" sz="2400" u="none" cap="none" strike="noStrike">
                        <a:latin typeface="Arial"/>
                        <a:ea typeface="Arial"/>
                        <a:cs typeface="Arial"/>
                        <a:sym typeface="Arial"/>
                      </a:endParaRPr>
                    </a:p>
                  </a:txBody>
                  <a:tcPr marT="82500" marB="82500" marR="82500" marL="82500">
                    <a:lnL cap="flat" cmpd="sng" w="12700">
                      <a:solidFill>
                        <a:srgbClr val="000000"/>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70C0"/>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i="0" lang="nl-NL" sz="1500" u="sng" cap="none" strike="noStrike">
                          <a:highlight>
                            <a:srgbClr val="00FF00"/>
                          </a:highlight>
                          <a:latin typeface="Arial"/>
                          <a:ea typeface="Arial"/>
                          <a:cs typeface="Arial"/>
                          <a:sym typeface="Arial"/>
                        </a:rPr>
                        <a:t>3</a:t>
                      </a:r>
                      <a:r>
                        <a:rPr b="1" i="0" lang="nl-NL" sz="1500" u="sng" cap="none" strike="noStrike">
                          <a:highlight>
                            <a:srgbClr val="FF9300"/>
                          </a:highlight>
                          <a:latin typeface="Arial"/>
                          <a:ea typeface="Arial"/>
                          <a:cs typeface="Arial"/>
                          <a:sym typeface="Arial"/>
                        </a:rPr>
                        <a:t>.5</a:t>
                      </a:r>
                      <a:r>
                        <a:rPr b="0" i="0" lang="nl-NL" sz="1500" u="none" cap="none" strike="noStrike">
                          <a:highlight>
                            <a:srgbClr val="FF9300"/>
                          </a:highlight>
                          <a:latin typeface="Arial"/>
                          <a:ea typeface="Arial"/>
                          <a:cs typeface="Arial"/>
                          <a:sym typeface="Arial"/>
                        </a:rPr>
                        <a:t> Iedereen is supporter van TeamNL Curling</a:t>
                      </a:r>
                      <a:endParaRPr b="0" i="0" sz="2400" u="none" cap="none" strike="noStrike">
                        <a:highlight>
                          <a:srgbClr val="FF9300"/>
                        </a:highlight>
                        <a:latin typeface="Arial"/>
                        <a:ea typeface="Arial"/>
                        <a:cs typeface="Arial"/>
                        <a:sym typeface="Arial"/>
                      </a:endParaRPr>
                    </a:p>
                  </a:txBody>
                  <a:tcPr marT="82500" marB="82500" marR="82500" marL="82500">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chemeClr val="accent2"/>
                      </a:solidFill>
                      <a:prstDash val="solid"/>
                      <a:round/>
                      <a:headEnd len="sm" w="sm" type="none"/>
                      <a:tailEnd len="sm" w="sm" type="none"/>
                    </a:lnB>
                    <a:solidFill>
                      <a:srgbClr val="4A86E8"/>
                    </a:solidFill>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643467" y="289333"/>
            <a:ext cx="9029600" cy="1028000"/>
          </a:xfrm>
          <a:prstGeom prst="rect">
            <a:avLst/>
          </a:prstGeom>
          <a:noFill/>
          <a:ln>
            <a:noFill/>
          </a:ln>
        </p:spPr>
        <p:txBody>
          <a:bodyPr anchorCtr="0" anchor="ctr" bIns="60925" lIns="121900" spcFirstLastPara="1" rIns="121900" wrap="square" tIns="60925">
            <a:normAutofit fontScale="90000"/>
          </a:bodyPr>
          <a:lstStyle/>
          <a:p>
            <a:pPr indent="0" lvl="0" marL="0" rtl="0" algn="l">
              <a:lnSpc>
                <a:spcPct val="90000"/>
              </a:lnSpc>
              <a:spcBef>
                <a:spcPts val="0"/>
              </a:spcBef>
              <a:spcAft>
                <a:spcPts val="0"/>
              </a:spcAft>
              <a:buSzPct val="72727"/>
              <a:buNone/>
            </a:pPr>
            <a:r>
              <a:rPr b="1" lang="nl-NL">
                <a:latin typeface="Arial"/>
                <a:ea typeface="Arial"/>
                <a:cs typeface="Arial"/>
                <a:sym typeface="Arial"/>
              </a:rPr>
              <a:t>Toelichting op realisatie 2024/2025</a:t>
            </a:r>
            <a:endParaRPr b="1"/>
          </a:p>
        </p:txBody>
      </p:sp>
      <p:pic>
        <p:nvPicPr>
          <p:cNvPr descr="https://lh5.googleusercontent.com/6LGJWMszerKCIExw8DhgUy7eR8Y3g9RB2JqKuqzCWdmcAit3kjDhjVC-XWxjPCgqn1E3Hf6LRoWUgtXgv4r3S0nwxGo5m63Wrjs6G4cLUHJUS6Do8nBqVUXah8TM6LysSXypCFk" id="133" name="Google Shape;133;p7"/>
          <p:cNvPicPr preferRelativeResize="0"/>
          <p:nvPr/>
        </p:nvPicPr>
        <p:blipFill rotWithShape="1">
          <a:blip r:embed="rId3">
            <a:alphaModFix/>
          </a:blip>
          <a:srcRect b="0" l="0" r="0" t="0"/>
          <a:stretch/>
        </p:blipFill>
        <p:spPr>
          <a:xfrm>
            <a:off x="10570025" y="22308"/>
            <a:ext cx="1578428" cy="1343697"/>
          </a:xfrm>
          <a:prstGeom prst="rect">
            <a:avLst/>
          </a:prstGeom>
          <a:noFill/>
          <a:ln>
            <a:noFill/>
          </a:ln>
        </p:spPr>
      </p:pic>
      <p:sp>
        <p:nvSpPr>
          <p:cNvPr id="134" name="Google Shape;134;p7"/>
          <p:cNvSpPr txBox="1"/>
          <p:nvPr/>
        </p:nvSpPr>
        <p:spPr>
          <a:xfrm>
            <a:off x="643467" y="1504062"/>
            <a:ext cx="9926700" cy="532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rPr b="0" i="0" lang="nl-NL" sz="1867" u="none" cap="none" strike="noStrike">
                <a:solidFill>
                  <a:srgbClr val="000000"/>
                </a:solidFill>
                <a:latin typeface="Arial"/>
                <a:ea typeface="Arial"/>
                <a:cs typeface="Arial"/>
                <a:sym typeface="Arial"/>
              </a:rPr>
              <a:t>Hier kijken wij terug op het jaar 2024/2025 en geven wij toelichting op de realisatie van de doelen.</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67"/>
              <a:buFont typeface="Arial"/>
              <a:buNone/>
            </a:pPr>
            <a:r>
              <a:rPr b="1" i="0" lang="nl-NL" sz="2267" u="none" cap="none" strike="noStrike">
                <a:solidFill>
                  <a:srgbClr val="000000"/>
                </a:solidFill>
                <a:latin typeface="Arial"/>
                <a:ea typeface="Arial"/>
                <a:cs typeface="Arial"/>
                <a:sym typeface="Arial"/>
                <a:extLst>
                  <a:ext uri="http://customooxmlschemas.google.com/">
                    <go:slidesCustomData xmlns:go="http://customooxmlschemas.google.com/" textRoundtripDataId="5"/>
                  </a:ext>
                </a:extLst>
              </a:rPr>
              <a:t>Niveau 1: Participatie en clubs</a:t>
            </a:r>
            <a:endParaRPr b="1" i="0" sz="2267" u="none" cap="none" strike="noStrike">
              <a:solidFill>
                <a:srgbClr val="000000"/>
              </a:solidFill>
              <a:latin typeface="Arial"/>
              <a:ea typeface="Arial"/>
              <a:cs typeface="Arial"/>
              <a:sym typeface="Arial"/>
              <a:extLst>
                <a:ext uri="http://customooxmlschemas.google.com/">
                  <go:slidesCustomData xmlns:go="http://customooxmlschemas.google.com/" textRoundtripDataId="6"/>
                </a:ext>
              </a:extLst>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7"/>
                </a:ext>
              </a:extLst>
            </a:endParaRPr>
          </a:p>
          <a:p>
            <a:pPr indent="-347154" lvl="0" marL="457200" marR="0" rtl="0" algn="l">
              <a:lnSpc>
                <a:spcPct val="100000"/>
              </a:lnSpc>
              <a:spcBef>
                <a:spcPts val="0"/>
              </a:spcBef>
              <a:spcAft>
                <a:spcPts val="0"/>
              </a:spcAft>
              <a:buClr>
                <a:srgbClr val="000000"/>
              </a:buClr>
              <a:buSzPts val="1867"/>
              <a:buFont typeface="Arial"/>
              <a:buChar char="🥌"/>
            </a:pPr>
            <a:r>
              <a:rPr b="0" i="0" lang="nl-NL" sz="1867" u="none" cap="none" strike="noStrike">
                <a:solidFill>
                  <a:srgbClr val="000000"/>
                </a:solidFill>
                <a:latin typeface="Arial"/>
                <a:ea typeface="Arial"/>
                <a:cs typeface="Arial"/>
                <a:sym typeface="Arial"/>
                <a:extLst>
                  <a:ext uri="http://customooxmlschemas.google.com/">
                    <go:slidesCustomData xmlns:go="http://customooxmlschemas.google.com/" textRoundtripDataId="8"/>
                  </a:ext>
                </a:extLst>
              </a:rPr>
              <a:t>Intern overzicht van locaties van curling en funcurling in Nederland</a:t>
            </a: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9"/>
                </a:ext>
              </a:extLst>
            </a:endParaRPr>
          </a:p>
          <a:p>
            <a:pPr indent="0" lvl="0" marL="45720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10"/>
                </a:ext>
              </a:extLst>
            </a:endParaRPr>
          </a:p>
          <a:p>
            <a:pPr indent="-347154" lvl="0" marL="457200" marR="0" rtl="0" algn="l">
              <a:lnSpc>
                <a:spcPct val="100000"/>
              </a:lnSpc>
              <a:spcBef>
                <a:spcPts val="0"/>
              </a:spcBef>
              <a:spcAft>
                <a:spcPts val="0"/>
              </a:spcAft>
              <a:buClr>
                <a:srgbClr val="000000"/>
              </a:buClr>
              <a:buSzPts val="1867"/>
              <a:buFont typeface="Arial"/>
              <a:buChar char="🥌"/>
            </a:pPr>
            <a:r>
              <a:rPr b="0" i="0" lang="nl-NL" sz="1867" u="none" cap="none" strike="noStrike">
                <a:solidFill>
                  <a:srgbClr val="000000"/>
                </a:solidFill>
                <a:latin typeface="Arial"/>
                <a:ea typeface="Arial"/>
                <a:cs typeface="Arial"/>
                <a:sym typeface="Arial"/>
                <a:extLst>
                  <a:ext uri="http://customooxmlschemas.google.com/">
                    <go:slidesCustomData xmlns:go="http://customooxmlschemas.google.com/" textRoundtripDataId="11"/>
                  </a:ext>
                </a:extLst>
              </a:rPr>
              <a:t>Tweewekelijks overleg met House of Sports over intensivering social media aanpak. Profiel commissie communicatie moet nog altijd worden gemaakt. Nieuwsbrief is gestart</a:t>
            </a: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12"/>
                </a:ext>
              </a:extLst>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13"/>
                </a:ext>
              </a:extLst>
            </a:endParaRPr>
          </a:p>
          <a:p>
            <a:pPr indent="-347154" lvl="0" marL="457200" marR="0" rtl="0" algn="l">
              <a:lnSpc>
                <a:spcPct val="100000"/>
              </a:lnSpc>
              <a:spcBef>
                <a:spcPts val="0"/>
              </a:spcBef>
              <a:spcAft>
                <a:spcPts val="0"/>
              </a:spcAft>
              <a:buClr>
                <a:srgbClr val="000000"/>
              </a:buClr>
              <a:buSzPts val="1867"/>
              <a:buFont typeface="Arial"/>
              <a:buChar char="🥌"/>
            </a:pPr>
            <a:r>
              <a:rPr b="0" i="0" lang="nl-NL" sz="1867" u="none" cap="none" strike="noStrike">
                <a:solidFill>
                  <a:srgbClr val="000000"/>
                </a:solidFill>
                <a:latin typeface="Arial"/>
                <a:ea typeface="Arial"/>
                <a:cs typeface="Arial"/>
                <a:sym typeface="Arial"/>
                <a:extLst>
                  <a:ext uri="http://customooxmlschemas.google.com/">
                    <go:slidesCustomData xmlns:go="http://customooxmlschemas.google.com/" textRoundtripDataId="14"/>
                  </a:ext>
                </a:extLst>
              </a:rPr>
              <a:t>Het jubileum is gevierd, er was een breedtesportdag, maar geen talentendag.</a:t>
            </a: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15"/>
                </a:ext>
              </a:extLst>
            </a:endParaRPr>
          </a:p>
          <a:p>
            <a:pPr indent="0" lvl="0" marL="45720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16"/>
                </a:ext>
              </a:extLst>
            </a:endParaRPr>
          </a:p>
          <a:p>
            <a:pPr indent="-347154" lvl="0" marL="457200" marR="0" rtl="0" algn="l">
              <a:lnSpc>
                <a:spcPct val="100000"/>
              </a:lnSpc>
              <a:spcBef>
                <a:spcPts val="0"/>
              </a:spcBef>
              <a:spcAft>
                <a:spcPts val="0"/>
              </a:spcAft>
              <a:buClr>
                <a:srgbClr val="000000"/>
              </a:buClr>
              <a:buSzPts val="1867"/>
              <a:buFont typeface="Arial"/>
              <a:buChar char="🥌"/>
            </a:pPr>
            <a:r>
              <a:rPr b="0" i="0" lang="nl-NL" sz="1867" u="none" cap="none" strike="noStrike">
                <a:solidFill>
                  <a:srgbClr val="000000"/>
                </a:solidFill>
                <a:latin typeface="Arial"/>
                <a:ea typeface="Arial"/>
                <a:cs typeface="Arial"/>
                <a:sym typeface="Arial"/>
                <a:extLst>
                  <a:ext uri="http://customooxmlschemas.google.com/">
                    <go:slidesCustomData xmlns:go="http://customooxmlschemas.google.com/" textRoundtripDataId="17"/>
                  </a:ext>
                </a:extLst>
              </a:rPr>
              <a:t>Nieuwe curlingvereniging Deventer IJsclub is ingestemd in de bestuursvergadering van februari ‘25 </a:t>
            </a: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18"/>
                </a:ext>
              </a:extLst>
            </a:endParaRPr>
          </a:p>
          <a:p>
            <a:pPr indent="0" lvl="0" marL="45720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19"/>
                </a:ext>
              </a:extLst>
            </a:endParaRPr>
          </a:p>
          <a:p>
            <a:pPr indent="-347154" lvl="0" marL="457200" marR="0" rtl="0" algn="l">
              <a:lnSpc>
                <a:spcPct val="100000"/>
              </a:lnSpc>
              <a:spcBef>
                <a:spcPts val="0"/>
              </a:spcBef>
              <a:spcAft>
                <a:spcPts val="0"/>
              </a:spcAft>
              <a:buClr>
                <a:srgbClr val="000000"/>
              </a:buClr>
              <a:buSzPts val="1867"/>
              <a:buFont typeface="Arial"/>
              <a:buChar char="🥌"/>
            </a:pPr>
            <a:r>
              <a:rPr b="0" i="0" lang="nl-NL" sz="1867" u="none" cap="none" strike="noStrike">
                <a:solidFill>
                  <a:srgbClr val="000000"/>
                </a:solidFill>
                <a:latin typeface="Arial"/>
                <a:ea typeface="Arial"/>
                <a:cs typeface="Arial"/>
                <a:sym typeface="Arial"/>
              </a:rPr>
              <a:t>20 locaties niet gehaald. Nieuwe bestelling gedaan en gefinancierd door DAP gelden. Met achterliggend plan.</a:t>
            </a:r>
            <a:endParaRPr b="0" i="0" sz="1867"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5" name="Google Shape;13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nl-NL"/>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c85bcae6a9_1_1"/>
          <p:cNvSpPr txBox="1"/>
          <p:nvPr>
            <p:ph type="title"/>
          </p:nvPr>
        </p:nvSpPr>
        <p:spPr>
          <a:xfrm>
            <a:off x="643467" y="289333"/>
            <a:ext cx="9029700" cy="1028100"/>
          </a:xfrm>
          <a:prstGeom prst="rect">
            <a:avLst/>
          </a:prstGeom>
          <a:noFill/>
          <a:ln>
            <a:noFill/>
          </a:ln>
        </p:spPr>
        <p:txBody>
          <a:bodyPr anchorCtr="0" anchor="ctr" bIns="60925" lIns="121900" spcFirstLastPara="1" rIns="121900" wrap="square" tIns="60925">
            <a:normAutofit fontScale="90000"/>
          </a:bodyPr>
          <a:lstStyle/>
          <a:p>
            <a:pPr indent="0" lvl="0" marL="0" rtl="0" algn="l">
              <a:lnSpc>
                <a:spcPct val="90000"/>
              </a:lnSpc>
              <a:spcBef>
                <a:spcPts val="0"/>
              </a:spcBef>
              <a:spcAft>
                <a:spcPts val="0"/>
              </a:spcAft>
              <a:buSzPct val="72727"/>
              <a:buNone/>
            </a:pPr>
            <a:r>
              <a:rPr b="1" lang="nl-NL">
                <a:latin typeface="Arial"/>
                <a:ea typeface="Arial"/>
                <a:cs typeface="Arial"/>
                <a:sym typeface="Arial"/>
              </a:rPr>
              <a:t>Toelichting op realisatie 2024/2025</a:t>
            </a:r>
            <a:endParaRPr b="1"/>
          </a:p>
        </p:txBody>
      </p:sp>
      <p:pic>
        <p:nvPicPr>
          <p:cNvPr descr="https://lh5.googleusercontent.com/6LGJWMszerKCIExw8DhgUy7eR8Y3g9RB2JqKuqzCWdmcAit3kjDhjVC-XWxjPCgqn1E3Hf6LRoWUgtXgv4r3S0nwxGo5m63Wrjs6G4cLUHJUS6Do8nBqVUXah8TM6LysSXypCFk" id="142" name="Google Shape;142;g2c85bcae6a9_1_1"/>
          <p:cNvPicPr preferRelativeResize="0"/>
          <p:nvPr/>
        </p:nvPicPr>
        <p:blipFill rotWithShape="1">
          <a:blip r:embed="rId3">
            <a:alphaModFix/>
          </a:blip>
          <a:srcRect b="0" l="0" r="0" t="0"/>
          <a:stretch/>
        </p:blipFill>
        <p:spPr>
          <a:xfrm>
            <a:off x="10570025" y="22308"/>
            <a:ext cx="1578428" cy="1343697"/>
          </a:xfrm>
          <a:prstGeom prst="rect">
            <a:avLst/>
          </a:prstGeom>
          <a:noFill/>
          <a:ln>
            <a:noFill/>
          </a:ln>
        </p:spPr>
      </p:pic>
      <p:sp>
        <p:nvSpPr>
          <p:cNvPr id="143" name="Google Shape;143;g2c85bcae6a9_1_1"/>
          <p:cNvSpPr txBox="1"/>
          <p:nvPr/>
        </p:nvSpPr>
        <p:spPr>
          <a:xfrm>
            <a:off x="557992" y="1086137"/>
            <a:ext cx="9926700" cy="614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67"/>
              <a:buFont typeface="Arial"/>
              <a:buNone/>
            </a:pPr>
            <a:r>
              <a:rPr b="1" i="0" lang="nl-NL" sz="2250" u="none" cap="none" strike="noStrike">
                <a:solidFill>
                  <a:srgbClr val="000000"/>
                </a:solidFill>
                <a:latin typeface="Arial"/>
                <a:ea typeface="Arial"/>
                <a:cs typeface="Arial"/>
                <a:sym typeface="Arial"/>
                <a:extLst>
                  <a:ext uri="http://customooxmlschemas.google.com/">
                    <go:slidesCustomData xmlns:go="http://customooxmlschemas.google.com/" textRoundtripDataId="20"/>
                  </a:ext>
                </a:extLst>
              </a:rPr>
              <a:t>Niveau 2: ontwikkeling en training</a:t>
            </a:r>
            <a:endParaRPr b="1" i="0" sz="2250" u="none" cap="none" strike="noStrike">
              <a:solidFill>
                <a:srgbClr val="000000"/>
              </a:solidFill>
              <a:latin typeface="Arial"/>
              <a:ea typeface="Arial"/>
              <a:cs typeface="Arial"/>
              <a:sym typeface="Arial"/>
              <a:extLst>
                <a:ext uri="http://customooxmlschemas.google.com/">
                  <go:slidesCustomData xmlns:go="http://customooxmlschemas.google.com/" textRoundtripDataId="21"/>
                </a:ext>
              </a:extLst>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22"/>
                </a:ext>
              </a:extLst>
            </a:endParaRPr>
          </a:p>
          <a:p>
            <a:pPr indent="-346710" lvl="0" marL="457200" marR="0" rtl="0" algn="l">
              <a:lnSpc>
                <a:spcPct val="100000"/>
              </a:lnSpc>
              <a:spcBef>
                <a:spcPts val="0"/>
              </a:spcBef>
              <a:spcAft>
                <a:spcPts val="0"/>
              </a:spcAft>
              <a:buClr>
                <a:srgbClr val="000000"/>
              </a:buClr>
              <a:buSzPts val="1867"/>
              <a:buFont typeface="Arial"/>
              <a:buChar char="🥌"/>
            </a:pPr>
            <a:r>
              <a:rPr b="0" i="0" lang="nl-NL" sz="1850" u="none" cap="none" strike="noStrike">
                <a:solidFill>
                  <a:srgbClr val="000000"/>
                </a:solidFill>
                <a:latin typeface="Arial"/>
                <a:ea typeface="Arial"/>
                <a:cs typeface="Arial"/>
                <a:sym typeface="Arial"/>
                <a:extLst>
                  <a:ext uri="http://customooxmlschemas.google.com/">
                    <go:slidesCustomData xmlns:go="http://customooxmlschemas.google.com/" textRoundtripDataId="23"/>
                  </a:ext>
                </a:extLst>
              </a:rPr>
              <a:t>Rolstoelcurlingdag gaat niet meer gebeuren dit jaar. Landelijke classificaties voor rolstoelcurling mogelijk, 1e Nederlander met internationale classificatie. 4v’s van veilig sportklimaat worden langzaam opgepakt. Staat bij clubs niet hoog op de agenda. ‘Sporten voor mensen met een handicap vanzelfsprekend in 2030!’ ondertekend (pledge netwerk).</a:t>
            </a:r>
            <a:endParaRPr b="0" i="0" sz="1850" u="none" cap="none" strike="noStrike">
              <a:solidFill>
                <a:srgbClr val="000000"/>
              </a:solidFill>
              <a:latin typeface="Arial"/>
              <a:ea typeface="Arial"/>
              <a:cs typeface="Arial"/>
              <a:sym typeface="Arial"/>
              <a:extLst>
                <a:ext uri="http://customooxmlschemas.google.com/">
                  <go:slidesCustomData xmlns:go="http://customooxmlschemas.google.com/" textRoundtripDataId="24"/>
                </a:ext>
              </a:extLst>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25"/>
                </a:ext>
              </a:extLst>
            </a:endParaRPr>
          </a:p>
          <a:p>
            <a:pPr indent="-346710" lvl="0" marL="457200" marR="0" rtl="0" algn="l">
              <a:lnSpc>
                <a:spcPct val="100000"/>
              </a:lnSpc>
              <a:spcBef>
                <a:spcPts val="0"/>
              </a:spcBef>
              <a:spcAft>
                <a:spcPts val="0"/>
              </a:spcAft>
              <a:buClr>
                <a:srgbClr val="000000"/>
              </a:buClr>
              <a:buSzPts val="1867"/>
              <a:buFont typeface="Arial"/>
              <a:buChar char="🥌"/>
            </a:pPr>
            <a:r>
              <a:rPr b="0" i="0" lang="nl-NL" sz="1850" u="none" cap="none" strike="noStrike">
                <a:solidFill>
                  <a:srgbClr val="000000"/>
                </a:solidFill>
                <a:latin typeface="Arial"/>
                <a:ea typeface="Arial"/>
                <a:cs typeface="Arial"/>
                <a:sym typeface="Arial"/>
                <a:extLst>
                  <a:ext uri="http://customooxmlschemas.google.com/">
                    <go:slidesCustomData xmlns:go="http://customooxmlschemas.google.com/" textRoundtripDataId="26"/>
                  </a:ext>
                </a:extLst>
              </a:rPr>
              <a:t>Nog geen versterkt aanbod opleidingen. Nieuwe Trainer ontwikkeling aangenomen. IJsmakeropleiding bij start seizoen CBZ was een succes.</a:t>
            </a:r>
            <a:endParaRPr b="0" i="0" sz="1850" u="none" cap="none" strike="noStrike">
              <a:solidFill>
                <a:srgbClr val="000000"/>
              </a:solidFill>
              <a:latin typeface="Arial"/>
              <a:ea typeface="Arial"/>
              <a:cs typeface="Arial"/>
              <a:sym typeface="Arial"/>
              <a:extLst>
                <a:ext uri="http://customooxmlschemas.google.com/">
                  <go:slidesCustomData xmlns:go="http://customooxmlschemas.google.com/" textRoundtripDataId="27"/>
                </a:ext>
              </a:extLst>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28"/>
                </a:ext>
              </a:extLst>
            </a:endParaRPr>
          </a:p>
          <a:p>
            <a:pPr indent="-346710" lvl="0" marL="457200" marR="0" rtl="0" algn="l">
              <a:lnSpc>
                <a:spcPct val="100000"/>
              </a:lnSpc>
              <a:spcBef>
                <a:spcPts val="0"/>
              </a:spcBef>
              <a:spcAft>
                <a:spcPts val="0"/>
              </a:spcAft>
              <a:buClr>
                <a:srgbClr val="000000"/>
              </a:buClr>
              <a:buSzPts val="1867"/>
              <a:buFont typeface="Arial"/>
              <a:buChar char="🥌"/>
            </a:pPr>
            <a:r>
              <a:rPr b="0" i="0" lang="nl-NL" sz="1850" u="none" cap="none" strike="noStrike">
                <a:solidFill>
                  <a:srgbClr val="000000"/>
                </a:solidFill>
                <a:latin typeface="Arial"/>
                <a:ea typeface="Arial"/>
                <a:cs typeface="Arial"/>
                <a:sym typeface="Arial"/>
                <a:extLst>
                  <a:ext uri="http://customooxmlschemas.google.com/">
                    <go:slidesCustomData xmlns:go="http://customooxmlschemas.google.com/" textRoundtripDataId="29"/>
                  </a:ext>
                </a:extLst>
              </a:rPr>
              <a:t>Vebego Sunday League georganiseerd met maar drie speeldagen. Dit door te weinig ijs in Zoetermeer</a:t>
            </a:r>
            <a:endParaRPr b="0" i="0" sz="1850" u="none" cap="none" strike="noStrike">
              <a:solidFill>
                <a:srgbClr val="000000"/>
              </a:solidFill>
              <a:latin typeface="Arial"/>
              <a:ea typeface="Arial"/>
              <a:cs typeface="Arial"/>
              <a:sym typeface="Arial"/>
              <a:extLst>
                <a:ext uri="http://customooxmlschemas.google.com/">
                  <go:slidesCustomData xmlns:go="http://customooxmlschemas.google.com/" textRoundtripDataId="30"/>
                </a:ext>
              </a:extLst>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31"/>
                </a:ext>
              </a:extLst>
            </a:endParaRPr>
          </a:p>
          <a:p>
            <a:pPr indent="-346710" lvl="0" marL="457200" marR="0" rtl="0" algn="l">
              <a:lnSpc>
                <a:spcPct val="100000"/>
              </a:lnSpc>
              <a:spcBef>
                <a:spcPts val="0"/>
              </a:spcBef>
              <a:spcAft>
                <a:spcPts val="0"/>
              </a:spcAft>
              <a:buClr>
                <a:srgbClr val="000000"/>
              </a:buClr>
              <a:buSzPts val="1867"/>
              <a:buFont typeface="Arial"/>
              <a:buChar char="🥌"/>
            </a:pPr>
            <a:r>
              <a:rPr b="0" i="0" lang="nl-NL" sz="1850" u="none" cap="none" strike="noStrike">
                <a:solidFill>
                  <a:srgbClr val="000000"/>
                </a:solidFill>
                <a:latin typeface="Arial"/>
                <a:ea typeface="Arial"/>
                <a:cs typeface="Arial"/>
                <a:sym typeface="Arial"/>
                <a:extLst>
                  <a:ext uri="http://customooxmlschemas.google.com/">
                    <go:slidesCustomData xmlns:go="http://customooxmlschemas.google.com/" textRoundtripDataId="32"/>
                  </a:ext>
                </a:extLst>
              </a:rPr>
              <a:t>Samenwerking aangegaan met Fonds Gehandicaptensport. Met NOC*NSF onder meer classificaties en netwerk Adviseurs Lokale Sport om verenigingen aan te sluiten bij het Sportakkoord. Samenwerking met Handboogbond is verlengd tot de Spelen van 2026. Samenwerking met Vebego verlengd.</a:t>
            </a:r>
            <a:endParaRPr b="0" i="0" sz="1850" u="none" cap="none" strike="noStrike">
              <a:solidFill>
                <a:srgbClr val="000000"/>
              </a:solidFill>
              <a:latin typeface="Arial"/>
              <a:ea typeface="Arial"/>
              <a:cs typeface="Arial"/>
              <a:sym typeface="Arial"/>
              <a:extLst>
                <a:ext uri="http://customooxmlschemas.google.com/">
                  <go:slidesCustomData xmlns:go="http://customooxmlschemas.google.com/" textRoundtripDataId="33"/>
                </a:ext>
              </a:extLst>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34"/>
                </a:ext>
              </a:extLst>
            </a:endParaRPr>
          </a:p>
          <a:p>
            <a:pPr indent="-346710" lvl="0" marL="457200" marR="0" rtl="0" algn="l">
              <a:lnSpc>
                <a:spcPct val="100000"/>
              </a:lnSpc>
              <a:spcBef>
                <a:spcPts val="0"/>
              </a:spcBef>
              <a:spcAft>
                <a:spcPts val="0"/>
              </a:spcAft>
              <a:buClr>
                <a:srgbClr val="000000"/>
              </a:buClr>
              <a:buSzPts val="1867"/>
              <a:buFont typeface="Arial"/>
              <a:buChar char="🥌"/>
            </a:pPr>
            <a:r>
              <a:rPr b="0" i="0" lang="nl-NL" sz="1850" u="none" cap="none" strike="noStrike">
                <a:solidFill>
                  <a:schemeClr val="dk1"/>
                </a:solidFill>
                <a:latin typeface="Arial"/>
                <a:ea typeface="Arial"/>
                <a:cs typeface="Arial"/>
                <a:sym typeface="Arial"/>
              </a:rPr>
              <a:t>Strategie CBZ vastgesteld in bestuur. Door wisselingen in bestuur is deze nog niet geïmplementeerd. </a:t>
            </a:r>
            <a:endParaRPr b="0" i="0" sz="1850" u="none" cap="none" strike="noStrike">
              <a:solidFill>
                <a:schemeClr val="dk1"/>
              </a:solidFill>
              <a:latin typeface="Arial"/>
              <a:ea typeface="Arial"/>
              <a:cs typeface="Arial"/>
              <a:sym typeface="Arial"/>
            </a:endParaRPr>
          </a:p>
        </p:txBody>
      </p:sp>
      <p:sp>
        <p:nvSpPr>
          <p:cNvPr id="144" name="Google Shape;144;g2c85bcae6a9_1_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nl-NL"/>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c85bcae6a9_1_9"/>
          <p:cNvSpPr txBox="1"/>
          <p:nvPr>
            <p:ph type="title"/>
          </p:nvPr>
        </p:nvSpPr>
        <p:spPr>
          <a:xfrm>
            <a:off x="643467" y="289333"/>
            <a:ext cx="9029700" cy="1028100"/>
          </a:xfrm>
          <a:prstGeom prst="rect">
            <a:avLst/>
          </a:prstGeom>
          <a:noFill/>
          <a:ln>
            <a:noFill/>
          </a:ln>
        </p:spPr>
        <p:txBody>
          <a:bodyPr anchorCtr="0" anchor="ctr" bIns="60925" lIns="121900" spcFirstLastPara="1" rIns="121900" wrap="square" tIns="60925">
            <a:normAutofit fontScale="90000"/>
          </a:bodyPr>
          <a:lstStyle/>
          <a:p>
            <a:pPr indent="0" lvl="0" marL="0" rtl="0" algn="l">
              <a:lnSpc>
                <a:spcPct val="90000"/>
              </a:lnSpc>
              <a:spcBef>
                <a:spcPts val="0"/>
              </a:spcBef>
              <a:spcAft>
                <a:spcPts val="0"/>
              </a:spcAft>
              <a:buSzPct val="72727"/>
              <a:buNone/>
            </a:pPr>
            <a:r>
              <a:rPr b="1" lang="nl-NL">
                <a:latin typeface="Arial"/>
                <a:ea typeface="Arial"/>
                <a:cs typeface="Arial"/>
                <a:sym typeface="Arial"/>
              </a:rPr>
              <a:t>Toelichting op realisatie 2024/2025</a:t>
            </a:r>
            <a:endParaRPr b="1"/>
          </a:p>
        </p:txBody>
      </p:sp>
      <p:pic>
        <p:nvPicPr>
          <p:cNvPr descr="https://lh5.googleusercontent.com/6LGJWMszerKCIExw8DhgUy7eR8Y3g9RB2JqKuqzCWdmcAit3kjDhjVC-XWxjPCgqn1E3Hf6LRoWUgtXgv4r3S0nwxGo5m63Wrjs6G4cLUHJUS6Do8nBqVUXah8TM6LysSXypCFk" id="151" name="Google Shape;151;g2c85bcae6a9_1_9"/>
          <p:cNvPicPr preferRelativeResize="0"/>
          <p:nvPr/>
        </p:nvPicPr>
        <p:blipFill rotWithShape="1">
          <a:blip r:embed="rId3">
            <a:alphaModFix/>
          </a:blip>
          <a:srcRect b="0" l="0" r="0" t="0"/>
          <a:stretch/>
        </p:blipFill>
        <p:spPr>
          <a:xfrm>
            <a:off x="10570025" y="22308"/>
            <a:ext cx="1578428" cy="1343697"/>
          </a:xfrm>
          <a:prstGeom prst="rect">
            <a:avLst/>
          </a:prstGeom>
          <a:noFill/>
          <a:ln>
            <a:noFill/>
          </a:ln>
        </p:spPr>
      </p:pic>
      <p:sp>
        <p:nvSpPr>
          <p:cNvPr id="152" name="Google Shape;152;g2c85bcae6a9_1_9"/>
          <p:cNvSpPr txBox="1"/>
          <p:nvPr/>
        </p:nvSpPr>
        <p:spPr>
          <a:xfrm>
            <a:off x="643467" y="1504062"/>
            <a:ext cx="9926700" cy="5004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67"/>
              <a:buFont typeface="Arial"/>
              <a:buNone/>
            </a:pPr>
            <a:r>
              <a:rPr b="1" i="0" lang="nl-NL" sz="2250" u="none" cap="none" strike="noStrike">
                <a:solidFill>
                  <a:srgbClr val="000000"/>
                </a:solidFill>
                <a:latin typeface="Arial"/>
                <a:ea typeface="Arial"/>
                <a:cs typeface="Arial"/>
                <a:sym typeface="Arial"/>
                <a:extLst>
                  <a:ext uri="http://customooxmlschemas.google.com/">
                    <go:slidesCustomData xmlns:go="http://customooxmlschemas.google.com/" textRoundtripDataId="35"/>
                  </a:ext>
                </a:extLst>
              </a:rPr>
              <a:t>Niveau 3: prestatieve topsport</a:t>
            </a:r>
            <a:endParaRPr b="1" i="0" sz="2250" u="none" cap="none" strike="noStrike">
              <a:solidFill>
                <a:srgbClr val="000000"/>
              </a:solidFill>
              <a:latin typeface="Arial"/>
              <a:ea typeface="Arial"/>
              <a:cs typeface="Arial"/>
              <a:sym typeface="Arial"/>
              <a:extLst>
                <a:ext uri="http://customooxmlschemas.google.com/">
                  <go:slidesCustomData xmlns:go="http://customooxmlschemas.google.com/" textRoundtripDataId="36"/>
                </a:ext>
              </a:extLst>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37"/>
                </a:ext>
              </a:extLst>
            </a:endParaRPr>
          </a:p>
          <a:p>
            <a:pPr indent="-346710" lvl="0" marL="457200" marR="0" rtl="0" algn="l">
              <a:lnSpc>
                <a:spcPct val="100000"/>
              </a:lnSpc>
              <a:spcBef>
                <a:spcPts val="0"/>
              </a:spcBef>
              <a:spcAft>
                <a:spcPts val="0"/>
              </a:spcAft>
              <a:buClr>
                <a:srgbClr val="000000"/>
              </a:buClr>
              <a:buSzPts val="1867"/>
              <a:buFont typeface="Arial"/>
              <a:buChar char="🥌"/>
            </a:pPr>
            <a:r>
              <a:rPr b="0" i="0" lang="nl-NL" sz="1850" u="none" cap="none" strike="noStrike">
                <a:solidFill>
                  <a:srgbClr val="000000"/>
                </a:solidFill>
                <a:latin typeface="Arial"/>
                <a:ea typeface="Arial"/>
                <a:cs typeface="Arial"/>
                <a:sym typeface="Arial"/>
                <a:extLst>
                  <a:ext uri="http://customooxmlschemas.google.com/">
                    <go:slidesCustomData xmlns:go="http://customooxmlschemas.google.com/" textRoundtripDataId="38"/>
                  </a:ext>
                </a:extLst>
              </a:rPr>
              <a:t>Er is geen instroom bij de jongens en de meisjes vanuit clubs richting talentontwikkelingsprogramma</a:t>
            </a:r>
            <a:br>
              <a:rPr b="0" i="0" lang="nl-NL" sz="1850" u="none" cap="none" strike="noStrike">
                <a:solidFill>
                  <a:srgbClr val="000000"/>
                </a:solidFill>
                <a:latin typeface="Arial"/>
                <a:ea typeface="Arial"/>
                <a:cs typeface="Arial"/>
                <a:sym typeface="Arial"/>
                <a:extLst>
                  <a:ext uri="http://customooxmlschemas.google.com/">
                    <go:slidesCustomData xmlns:go="http://customooxmlschemas.google.com/" textRoundtripDataId="38"/>
                  </a:ext>
                </a:extLst>
              </a:rPr>
            </a:b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39"/>
                </a:ext>
              </a:extLst>
            </a:endParaRPr>
          </a:p>
          <a:p>
            <a:pPr indent="-346710" lvl="0" marL="457200" marR="0" rtl="0" algn="l">
              <a:lnSpc>
                <a:spcPct val="100000"/>
              </a:lnSpc>
              <a:spcBef>
                <a:spcPts val="0"/>
              </a:spcBef>
              <a:spcAft>
                <a:spcPts val="0"/>
              </a:spcAft>
              <a:buClr>
                <a:srgbClr val="000000"/>
              </a:buClr>
              <a:buSzPts val="1867"/>
              <a:buFont typeface="Arial"/>
              <a:buChar char="🥌"/>
            </a:pPr>
            <a:r>
              <a:rPr b="0" i="0" lang="nl-NL" sz="1850" u="none" cap="none" strike="noStrike">
                <a:solidFill>
                  <a:srgbClr val="000000"/>
                </a:solidFill>
                <a:latin typeface="Arial"/>
                <a:ea typeface="Arial"/>
                <a:cs typeface="Arial"/>
                <a:sym typeface="Arial"/>
                <a:extLst>
                  <a:ext uri="http://customooxmlschemas.google.com/">
                    <go:slidesCustomData xmlns:go="http://customooxmlschemas.google.com/" textRoundtripDataId="40"/>
                  </a:ext>
                </a:extLst>
              </a:rPr>
              <a:t>Met Vebego is er een nieuwe hoofdpartner van de curlingsport in Nederland. Verder is de TeamNL propositie met Odido losgekomen.</a:t>
            </a:r>
            <a:br>
              <a:rPr b="0" i="0" lang="nl-NL" sz="1850" u="none" cap="none" strike="noStrike">
                <a:solidFill>
                  <a:srgbClr val="000000"/>
                </a:solidFill>
                <a:latin typeface="Arial"/>
                <a:ea typeface="Arial"/>
                <a:cs typeface="Arial"/>
                <a:sym typeface="Arial"/>
                <a:extLst>
                  <a:ext uri="http://customooxmlschemas.google.com/">
                    <go:slidesCustomData xmlns:go="http://customooxmlschemas.google.com/" textRoundtripDataId="40"/>
                  </a:ext>
                </a:extLst>
              </a:rPr>
            </a:b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41"/>
                </a:ext>
              </a:extLst>
            </a:endParaRPr>
          </a:p>
          <a:p>
            <a:pPr indent="-346710" lvl="0" marL="457200" marR="0" rtl="0" algn="l">
              <a:lnSpc>
                <a:spcPct val="100000"/>
              </a:lnSpc>
              <a:spcBef>
                <a:spcPts val="0"/>
              </a:spcBef>
              <a:spcAft>
                <a:spcPts val="0"/>
              </a:spcAft>
              <a:buClr>
                <a:srgbClr val="000000"/>
              </a:buClr>
              <a:buSzPts val="1867"/>
              <a:buFont typeface="Arial"/>
              <a:buChar char="🥌"/>
            </a:pPr>
            <a:r>
              <a:rPr b="0" i="0" lang="nl-NL" sz="1850" u="none" cap="none" strike="noStrike">
                <a:solidFill>
                  <a:srgbClr val="000000"/>
                </a:solidFill>
                <a:latin typeface="Arial"/>
                <a:ea typeface="Arial"/>
                <a:cs typeface="Arial"/>
                <a:sym typeface="Arial"/>
                <a:extLst>
                  <a:ext uri="http://customooxmlschemas.google.com/">
                    <go:slidesCustomData xmlns:go="http://customooxmlschemas.google.com/" textRoundtripDataId="42"/>
                  </a:ext>
                </a:extLst>
              </a:rPr>
              <a:t>Het herenteam is gedegradeerd uit de A divisie op Europees niveau. Is daarmee kwalificatie voor het WK misgelopen.</a:t>
            </a:r>
            <a:endParaRPr b="0" i="0" sz="1850" u="none" cap="none" strike="noStrike">
              <a:solidFill>
                <a:srgbClr val="000000"/>
              </a:solidFill>
              <a:latin typeface="Arial"/>
              <a:ea typeface="Arial"/>
              <a:cs typeface="Arial"/>
              <a:sym typeface="Arial"/>
              <a:extLst>
                <a:ext uri="http://customooxmlschemas.google.com/">
                  <go:slidesCustomData xmlns:go="http://customooxmlschemas.google.com/" textRoundtripDataId="43"/>
                </a:ext>
              </a:extLst>
            </a:endParaRPr>
          </a:p>
          <a:p>
            <a:pPr indent="-346710" lvl="0" marL="457200" marR="0" rtl="0" algn="l">
              <a:lnSpc>
                <a:spcPct val="100000"/>
              </a:lnSpc>
              <a:spcBef>
                <a:spcPts val="0"/>
              </a:spcBef>
              <a:spcAft>
                <a:spcPts val="0"/>
              </a:spcAft>
              <a:buClr>
                <a:srgbClr val="000000"/>
              </a:buClr>
              <a:buSzPts val="1867"/>
              <a:buFont typeface="Arial"/>
              <a:buChar char="🥌"/>
            </a:pPr>
            <a:r>
              <a:rPr b="0" i="0" lang="nl-NL" sz="1850" u="none" cap="none" strike="noStrike">
                <a:solidFill>
                  <a:srgbClr val="000000"/>
                </a:solidFill>
                <a:latin typeface="Arial"/>
                <a:ea typeface="Arial"/>
                <a:cs typeface="Arial"/>
                <a:sym typeface="Arial"/>
                <a:extLst>
                  <a:ext uri="http://customooxmlschemas.google.com/">
                    <go:slidesCustomData xmlns:go="http://customooxmlschemas.google.com/" textRoundtripDataId="44"/>
                  </a:ext>
                </a:extLst>
              </a:rPr>
              <a:t>Het MD team is 19e geworden bij het WK in april</a:t>
            </a:r>
            <a:endParaRPr b="0" i="0" sz="1850" u="none" cap="none" strike="noStrike">
              <a:solidFill>
                <a:srgbClr val="000000"/>
              </a:solidFill>
              <a:latin typeface="Arial"/>
              <a:ea typeface="Arial"/>
              <a:cs typeface="Arial"/>
              <a:sym typeface="Arial"/>
              <a:extLst>
                <a:ext uri="http://customooxmlschemas.google.com/">
                  <go:slidesCustomData xmlns:go="http://customooxmlschemas.google.com/" textRoundtripDataId="45"/>
                </a:ext>
              </a:extLst>
            </a:endParaRPr>
          </a:p>
          <a:p>
            <a:pPr indent="-346710" lvl="0" marL="457200" marR="0" rtl="0" algn="l">
              <a:lnSpc>
                <a:spcPct val="100000"/>
              </a:lnSpc>
              <a:spcBef>
                <a:spcPts val="0"/>
              </a:spcBef>
              <a:spcAft>
                <a:spcPts val="0"/>
              </a:spcAft>
              <a:buClr>
                <a:srgbClr val="000000"/>
              </a:buClr>
              <a:buSzPts val="1867"/>
              <a:buFont typeface="Arial"/>
              <a:buChar char="🥌"/>
            </a:pPr>
            <a:r>
              <a:rPr b="0" i="0" lang="nl-NL" sz="1850" u="none" cap="none" strike="noStrike">
                <a:solidFill>
                  <a:schemeClr val="dk1"/>
                </a:solidFill>
                <a:latin typeface="Arial"/>
                <a:ea typeface="Arial"/>
                <a:cs typeface="Arial"/>
                <a:sym typeface="Arial"/>
                <a:extLst>
                  <a:ext uri="http://customooxmlschemas.google.com/">
                    <go:slidesCustomData xmlns:go="http://customooxmlschemas.google.com/" textRoundtripDataId="46"/>
                  </a:ext>
                </a:extLst>
              </a:rPr>
              <a:t>Er zijn trainingen geweest voor het meisjes talententeam en er is een coach ingehuurd voor de begeleiding van het dames team voor het EK-B. Dames hebben zich gehandhaafd met een mooie 4e plek.</a:t>
            </a:r>
            <a:endParaRPr b="0" i="0" sz="1850" u="none" cap="none" strike="noStrike">
              <a:solidFill>
                <a:schemeClr val="dk1"/>
              </a:solidFill>
              <a:latin typeface="Arial"/>
              <a:ea typeface="Arial"/>
              <a:cs typeface="Arial"/>
              <a:sym typeface="Arial"/>
              <a:extLst>
                <a:ext uri="http://customooxmlschemas.google.com/">
                  <go:slidesCustomData xmlns:go="http://customooxmlschemas.google.com/" textRoundtripDataId="47"/>
                </a:ext>
              </a:extLst>
            </a:endParaRPr>
          </a:p>
          <a:p>
            <a:pPr indent="-346710" lvl="0" marL="457200" marR="0" rtl="0" algn="l">
              <a:lnSpc>
                <a:spcPct val="100000"/>
              </a:lnSpc>
              <a:spcBef>
                <a:spcPts val="0"/>
              </a:spcBef>
              <a:spcAft>
                <a:spcPts val="0"/>
              </a:spcAft>
              <a:buClr>
                <a:srgbClr val="000000"/>
              </a:buClr>
              <a:buSzPts val="1867"/>
              <a:buFont typeface="Arial"/>
              <a:buChar char="🥌"/>
            </a:pPr>
            <a:r>
              <a:rPr b="0" i="0" lang="nl-NL" sz="1850" u="none" cap="none" strike="noStrike">
                <a:solidFill>
                  <a:srgbClr val="000000"/>
                </a:solidFill>
                <a:latin typeface="Arial"/>
                <a:ea typeface="Arial"/>
                <a:cs typeface="Arial"/>
                <a:sym typeface="Arial"/>
                <a:extLst>
                  <a:ext uri="http://customooxmlschemas.google.com/">
                    <go:slidesCustomData xmlns:go="http://customooxmlschemas.google.com/" textRoundtripDataId="48"/>
                  </a:ext>
                </a:extLst>
              </a:rPr>
              <a:t>Er is nog geen Topsportwaardig curlingijs gerealiseerd in Nederland</a:t>
            </a:r>
            <a:br>
              <a:rPr b="0" i="0" lang="nl-NL" sz="1850" u="none" cap="none" strike="noStrike">
                <a:solidFill>
                  <a:srgbClr val="000000"/>
                </a:solidFill>
                <a:latin typeface="Arial"/>
                <a:ea typeface="Arial"/>
                <a:cs typeface="Arial"/>
                <a:sym typeface="Arial"/>
                <a:extLst>
                  <a:ext uri="http://customooxmlschemas.google.com/">
                    <go:slidesCustomData xmlns:go="http://customooxmlschemas.google.com/" textRoundtripDataId="48"/>
                  </a:ext>
                </a:extLst>
              </a:rPr>
            </a:br>
            <a:endParaRPr b="0" i="0" sz="1867" u="none" cap="none" strike="noStrike">
              <a:solidFill>
                <a:srgbClr val="000000"/>
              </a:solidFill>
              <a:latin typeface="Arial"/>
              <a:ea typeface="Arial"/>
              <a:cs typeface="Arial"/>
              <a:sym typeface="Arial"/>
              <a:extLst>
                <a:ext uri="http://customooxmlschemas.google.com/">
                  <go:slidesCustomData xmlns:go="http://customooxmlschemas.google.com/" textRoundtripDataId="49"/>
                </a:ext>
              </a:extLst>
            </a:endParaRPr>
          </a:p>
          <a:p>
            <a:pPr indent="-346710" lvl="0" marL="457200" marR="0" rtl="0" algn="l">
              <a:lnSpc>
                <a:spcPct val="100000"/>
              </a:lnSpc>
              <a:spcBef>
                <a:spcPts val="0"/>
              </a:spcBef>
              <a:spcAft>
                <a:spcPts val="0"/>
              </a:spcAft>
              <a:buClr>
                <a:srgbClr val="000000"/>
              </a:buClr>
              <a:buSzPts val="1867"/>
              <a:buFont typeface="Arial"/>
              <a:buChar char="🥌"/>
            </a:pPr>
            <a:r>
              <a:rPr b="0" i="0" lang="nl-NL" sz="1850" u="none" cap="none" strike="noStrike">
                <a:solidFill>
                  <a:srgbClr val="000000"/>
                </a:solidFill>
                <a:latin typeface="Arial"/>
                <a:ea typeface="Arial"/>
                <a:cs typeface="Arial"/>
                <a:sym typeface="Arial"/>
                <a:extLst>
                  <a:ext uri="http://customooxmlschemas.google.com/">
                    <go:slidesCustomData xmlns:go="http://customooxmlschemas.google.com/" textRoundtripDataId="50"/>
                  </a:ext>
                </a:extLst>
              </a:rPr>
              <a:t>TeamNL neemt curling volwaardig mee.</a:t>
            </a:r>
            <a:endParaRPr b="0" i="0" sz="1850" u="none" cap="none" strike="noStrike">
              <a:solidFill>
                <a:srgbClr val="000000"/>
              </a:solidFill>
              <a:latin typeface="Arial"/>
              <a:ea typeface="Arial"/>
              <a:cs typeface="Arial"/>
              <a:sym typeface="Arial"/>
            </a:endParaRPr>
          </a:p>
        </p:txBody>
      </p:sp>
      <p:sp>
        <p:nvSpPr>
          <p:cNvPr id="153" name="Google Shape;153;g2c85bcae6a9_1_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nl-NL"/>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Jules Broex</dc:creator>
</cp:coreProperties>
</file>